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5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59" r:id="rId2"/>
    <p:sldId id="258" r:id="rId3"/>
    <p:sldId id="260" r:id="rId4"/>
    <p:sldId id="261" r:id="rId5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0EBFF"/>
    <a:srgbClr val="DEF7FF"/>
    <a:srgbClr val="FF9300"/>
    <a:srgbClr val="FFF495"/>
    <a:srgbClr val="FFF2CD"/>
    <a:srgbClr val="F5FED2"/>
    <a:srgbClr val="FFD77E"/>
    <a:srgbClr val="6095C9"/>
    <a:srgbClr val="B6E99F"/>
    <a:srgbClr val="F7B99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8953" autoAdjust="0"/>
    <p:restoredTop sz="89037"/>
  </p:normalViewPr>
  <p:slideViewPr>
    <p:cSldViewPr snapToGrid="0">
      <p:cViewPr>
        <p:scale>
          <a:sx n="100" d="100"/>
          <a:sy n="100" d="100"/>
        </p:scale>
        <p:origin x="144" y="1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notesMaster" Target="notesMasters/notesMaster1.xml"/><Relationship Id="rId7" Type="http://schemas.openxmlformats.org/officeDocument/2006/relationships/presProps" Target="presProps.xml"/><Relationship Id="rId8" Type="http://schemas.openxmlformats.org/officeDocument/2006/relationships/viewProps" Target="viewProps.xml"/><Relationship Id="rId9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t>17/5/7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65664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6405580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 dirty="0"/>
          </a:p>
        </p:txBody>
      </p:sp>
      <p:sp>
        <p:nvSpPr>
          <p:cNvPr id="4" name="幻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34637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8194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kumimoji="0" lang="zh-CN" altLang="en-US" dirty="0">
              <a:latin typeface="Arial" charset="0"/>
              <a:ea typeface="ＭＳ Ｐゴシック" charset="-128"/>
            </a:endParaRPr>
          </a:p>
        </p:txBody>
      </p:sp>
      <p:sp>
        <p:nvSpPr>
          <p:cNvPr id="8195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fld id="{80DF3984-D036-8146-80F3-60605DE9315C}" type="slidenum">
              <a:rPr lang="zh-CN" altLang="en-US" sz="1200"/>
              <a:pPr/>
              <a:t>4</a:t>
            </a:fld>
            <a:endParaRPr lang="zh-CN" altLang="en-US" sz="1200"/>
          </a:p>
        </p:txBody>
      </p:sp>
    </p:spTree>
    <p:extLst>
      <p:ext uri="{BB962C8B-B14F-4D97-AF65-F5344CB8AC3E}">
        <p14:creationId xmlns:p14="http://schemas.microsoft.com/office/powerpoint/2010/main" val="15956500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17/5/7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17/5/7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17/5/7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17/5/7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17/5/7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17/5/7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17/5/7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17/5/7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17/5/7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17/5/7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17/5/7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  <a:t>17/5/7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流程图: 可选过程 55"/>
          <p:cNvSpPr/>
          <p:nvPr/>
        </p:nvSpPr>
        <p:spPr>
          <a:xfrm>
            <a:off x="345440" y="156845"/>
            <a:ext cx="11457940" cy="6385560"/>
          </a:xfrm>
          <a:prstGeom prst="flowChartAlternateProcess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  <a:p>
            <a:pPr algn="ctr"/>
            <a:endParaRPr lang="zh-CN" altLang="en-US"/>
          </a:p>
          <a:p>
            <a:pPr algn="ctr"/>
            <a:endParaRPr lang="zh-CN" altLang="en-US"/>
          </a:p>
          <a:p>
            <a:pPr algn="ctr"/>
            <a:endParaRPr lang="zh-CN" altLang="en-US"/>
          </a:p>
          <a:p>
            <a:pPr algn="ctr"/>
            <a:endParaRPr lang="zh-CN" altLang="en-US"/>
          </a:p>
          <a:p>
            <a:pPr algn="ctr"/>
            <a:endParaRPr lang="zh-CN" altLang="en-US"/>
          </a:p>
          <a:p>
            <a:pPr algn="ctr"/>
            <a:endParaRPr lang="zh-CN" altLang="en-US"/>
          </a:p>
          <a:p>
            <a:pPr algn="ctr"/>
            <a:endParaRPr lang="zh-CN" altLang="en-US"/>
          </a:p>
          <a:p>
            <a:pPr algn="ctr"/>
            <a:endParaRPr lang="zh-CN" altLang="en-US"/>
          </a:p>
          <a:p>
            <a:pPr algn="ctr"/>
            <a:endParaRPr lang="zh-CN" altLang="en-US"/>
          </a:p>
          <a:p>
            <a:pPr algn="ctr"/>
            <a:endParaRPr lang="zh-CN" altLang="en-US"/>
          </a:p>
          <a:p>
            <a:pPr algn="ctr"/>
            <a:endParaRPr lang="zh-CN" altLang="en-US"/>
          </a:p>
          <a:p>
            <a:pPr algn="ctr"/>
            <a:endParaRPr lang="zh-CN" altLang="en-US"/>
          </a:p>
          <a:p>
            <a:pPr algn="ctr"/>
            <a:endParaRPr lang="zh-CN" altLang="en-US"/>
          </a:p>
          <a:p>
            <a:pPr algn="ctr"/>
            <a:endParaRPr lang="zh-CN" altLang="en-US"/>
          </a:p>
          <a:p>
            <a:pPr algn="ctr"/>
            <a:endParaRPr lang="zh-CN" altLang="en-US"/>
          </a:p>
          <a:p>
            <a:pPr algn="ctr"/>
            <a:endParaRPr lang="zh-CN" altLang="en-US"/>
          </a:p>
          <a:p>
            <a:pPr algn="ctr"/>
            <a:endParaRPr lang="zh-CN" altLang="en-US"/>
          </a:p>
          <a:p>
            <a:pPr algn="ctr"/>
            <a:endParaRPr lang="zh-CN" altLang="en-US"/>
          </a:p>
          <a:p>
            <a:pPr algn="ctr"/>
            <a:endParaRPr lang="en-US" altLang="zh-CN" sz="2400" b="1"/>
          </a:p>
          <a:p>
            <a:pPr algn="ctr"/>
            <a:r>
              <a:rPr lang="en-US" altLang="zh-CN" sz="3200" b="1"/>
              <a:t>XXL-JOB</a:t>
            </a:r>
            <a:r>
              <a:rPr lang="zh-CN" altLang="en-US" sz="3200" b="1"/>
              <a:t>架构图 </a:t>
            </a:r>
            <a:r>
              <a:rPr lang="en-US" altLang="zh-CN" sz="3200" b="1"/>
              <a:t>v1.1</a:t>
            </a:r>
          </a:p>
        </p:txBody>
      </p:sp>
      <p:sp>
        <p:nvSpPr>
          <p:cNvPr id="6" name="流程图: 可选过程 5"/>
          <p:cNvSpPr/>
          <p:nvPr/>
        </p:nvSpPr>
        <p:spPr>
          <a:xfrm>
            <a:off x="672465" y="436245"/>
            <a:ext cx="6865620" cy="5382895"/>
          </a:xfrm>
          <a:prstGeom prst="flowChartAlternateProcess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charset="0"/>
              <a:ea typeface="微软雅黑" charset="0"/>
            </a:endParaRPr>
          </a:p>
          <a:p>
            <a:pPr algn="ctr"/>
            <a:r>
              <a:rPr lang="zh-CN" altLang="en-US" sz="2400" b="1">
                <a:solidFill>
                  <a:schemeClr val="accent5">
                    <a:lumMod val="50000"/>
                  </a:schemeClr>
                </a:solidFill>
                <a:latin typeface="微软雅黑" charset="0"/>
                <a:ea typeface="微软雅黑" charset="0"/>
              </a:rPr>
              <a:t>调度中心</a:t>
            </a:r>
          </a:p>
        </p:txBody>
      </p:sp>
      <p:sp>
        <p:nvSpPr>
          <p:cNvPr id="11" name="圆柱形 10"/>
          <p:cNvSpPr/>
          <p:nvPr/>
        </p:nvSpPr>
        <p:spPr>
          <a:xfrm>
            <a:off x="918845" y="832485"/>
            <a:ext cx="3928745" cy="2955290"/>
          </a:xfrm>
          <a:prstGeom prst="can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b="1">
              <a:latin typeface="微软雅黑" charset="0"/>
              <a:ea typeface="微软雅黑" charset="0"/>
            </a:endParaRPr>
          </a:p>
          <a:p>
            <a:pPr algn="ctr"/>
            <a:endParaRPr lang="zh-CN" altLang="en-US" b="1">
              <a:latin typeface="微软雅黑" charset="0"/>
              <a:ea typeface="微软雅黑" charset="0"/>
            </a:endParaRPr>
          </a:p>
          <a:p>
            <a:pPr algn="ctr"/>
            <a:endParaRPr lang="zh-CN" altLang="en-US" b="1">
              <a:latin typeface="微软雅黑" charset="0"/>
              <a:ea typeface="微软雅黑" charset="0"/>
            </a:endParaRPr>
          </a:p>
          <a:p>
            <a:pPr algn="ctr"/>
            <a:endParaRPr lang="zh-CN" altLang="en-US" b="1">
              <a:latin typeface="微软雅黑" charset="0"/>
              <a:ea typeface="微软雅黑" charset="0"/>
            </a:endParaRPr>
          </a:p>
          <a:p>
            <a:pPr algn="ctr"/>
            <a:endParaRPr lang="zh-CN" altLang="en-US" b="1">
              <a:latin typeface="微软雅黑" charset="0"/>
              <a:ea typeface="微软雅黑" charset="0"/>
            </a:endParaRPr>
          </a:p>
          <a:p>
            <a:pPr algn="ctr"/>
            <a:endParaRPr lang="zh-CN" altLang="en-US" b="1">
              <a:latin typeface="微软雅黑" charset="0"/>
              <a:ea typeface="微软雅黑" charset="0"/>
            </a:endParaRPr>
          </a:p>
          <a:p>
            <a:pPr algn="ctr"/>
            <a:endParaRPr lang="zh-CN" altLang="en-US" b="1">
              <a:latin typeface="微软雅黑" charset="0"/>
              <a:ea typeface="微软雅黑" charset="0"/>
            </a:endParaRPr>
          </a:p>
          <a:p>
            <a:pPr algn="ctr"/>
            <a:r>
              <a:rPr lang="zh-CN" altLang="en-US" b="1">
                <a:solidFill>
                  <a:schemeClr val="tx1"/>
                </a:solidFill>
                <a:latin typeface="微软雅黑" charset="0"/>
                <a:ea typeface="微软雅黑" charset="0"/>
              </a:rPr>
              <a:t>任务池</a:t>
            </a:r>
          </a:p>
        </p:txBody>
      </p:sp>
      <p:sp>
        <p:nvSpPr>
          <p:cNvPr id="8" name="流程图: 可选过程 7"/>
          <p:cNvSpPr/>
          <p:nvPr/>
        </p:nvSpPr>
        <p:spPr>
          <a:xfrm>
            <a:off x="1067435" y="1742440"/>
            <a:ext cx="3597275" cy="400685"/>
          </a:xfrm>
          <a:prstGeom prst="flowChartAlternateProcess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zh-CN" altLang="en-US">
                <a:latin typeface="微软雅黑" charset="0"/>
                <a:ea typeface="微软雅黑" charset="0"/>
              </a:rPr>
              <a:t>宴会商户头图绑定</a:t>
            </a:r>
            <a:r>
              <a:rPr lang="en-US" altLang="zh-CN">
                <a:latin typeface="微软雅黑" charset="0"/>
                <a:ea typeface="微软雅黑" charset="0"/>
              </a:rPr>
              <a:t>JOB</a:t>
            </a:r>
          </a:p>
        </p:txBody>
      </p:sp>
      <p:sp>
        <p:nvSpPr>
          <p:cNvPr id="9" name="流程图: 可选过程 8"/>
          <p:cNvSpPr/>
          <p:nvPr/>
        </p:nvSpPr>
        <p:spPr>
          <a:xfrm>
            <a:off x="1068705" y="2287270"/>
            <a:ext cx="3597275" cy="397510"/>
          </a:xfrm>
          <a:prstGeom prst="flowChartAlternateProcess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zh-CN" altLang="en-US">
                <a:latin typeface="微软雅黑" charset="0"/>
                <a:ea typeface="微软雅黑" charset="0"/>
              </a:rPr>
              <a:t>婚宴默认</a:t>
            </a:r>
            <a:r>
              <a:rPr lang="zh-CN" altLang="en-US">
                <a:latin typeface="微软雅黑" charset="0"/>
                <a:ea typeface="微软雅黑" charset="0"/>
                <a:sym typeface="+mn-ea"/>
              </a:rPr>
              <a:t>搜索</a:t>
            </a:r>
            <a:r>
              <a:rPr lang="zh-CN" altLang="en-US">
                <a:latin typeface="微软雅黑" charset="0"/>
                <a:ea typeface="微软雅黑" charset="0"/>
              </a:rPr>
              <a:t>排序跑分</a:t>
            </a:r>
            <a:r>
              <a:rPr lang="en-US" altLang="zh-CN">
                <a:latin typeface="微软雅黑" charset="0"/>
                <a:ea typeface="微软雅黑" charset="0"/>
              </a:rPr>
              <a:t>JOB</a:t>
            </a:r>
          </a:p>
        </p:txBody>
      </p:sp>
      <p:sp>
        <p:nvSpPr>
          <p:cNvPr id="10" name="流程图: 可选过程 9"/>
          <p:cNvSpPr/>
          <p:nvPr/>
        </p:nvSpPr>
        <p:spPr>
          <a:xfrm>
            <a:off x="1071880" y="2863850"/>
            <a:ext cx="3597275" cy="340360"/>
          </a:xfrm>
          <a:prstGeom prst="flowChartAlternateProcess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>
                <a:latin typeface="微软雅黑" charset="0"/>
                <a:ea typeface="微软雅黑" charset="0"/>
              </a:rPr>
              <a:t>……</a:t>
            </a:r>
          </a:p>
        </p:txBody>
      </p:sp>
      <p:sp>
        <p:nvSpPr>
          <p:cNvPr id="22" name="流程图: 可选过程 21"/>
          <p:cNvSpPr/>
          <p:nvPr/>
        </p:nvSpPr>
        <p:spPr>
          <a:xfrm>
            <a:off x="5225415" y="935355"/>
            <a:ext cx="1898015" cy="708660"/>
          </a:xfrm>
          <a:prstGeom prst="flowChartAlternateProcess">
            <a:avLst/>
          </a:prstGeom>
          <a:solidFill>
            <a:schemeClr val="bg1">
              <a:lumMod val="5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>
                <a:latin typeface="微软雅黑" charset="0"/>
                <a:ea typeface="微软雅黑" charset="0"/>
              </a:rPr>
              <a:t>调度器</a:t>
            </a:r>
            <a:r>
              <a:rPr lang="en-US" altLang="zh-CN">
                <a:latin typeface="微软雅黑" charset="0"/>
                <a:ea typeface="微软雅黑" charset="0"/>
              </a:rPr>
              <a:t>A</a:t>
            </a:r>
          </a:p>
          <a:p>
            <a:pPr algn="ctr"/>
            <a:r>
              <a:rPr lang="zh-CN" altLang="en-US">
                <a:latin typeface="微软雅黑" charset="0"/>
                <a:ea typeface="微软雅黑" charset="0"/>
              </a:rPr>
              <a:t>【block】</a:t>
            </a:r>
          </a:p>
        </p:txBody>
      </p:sp>
      <p:sp>
        <p:nvSpPr>
          <p:cNvPr id="29" name="流程图: 可选过程 28"/>
          <p:cNvSpPr/>
          <p:nvPr/>
        </p:nvSpPr>
        <p:spPr>
          <a:xfrm>
            <a:off x="5280025" y="1979930"/>
            <a:ext cx="1898015" cy="708660"/>
          </a:xfrm>
          <a:prstGeom prst="flowChartAlternateProcess">
            <a:avLst/>
          </a:prstGeom>
          <a:solidFill>
            <a:schemeClr val="bg1">
              <a:lumMod val="5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>
                <a:latin typeface="微软雅黑" charset="0"/>
                <a:ea typeface="微软雅黑" charset="0"/>
              </a:rPr>
              <a:t>调度器</a:t>
            </a:r>
            <a:r>
              <a:rPr lang="en-US" altLang="zh-CN">
                <a:latin typeface="微软雅黑" charset="0"/>
                <a:ea typeface="微软雅黑" charset="0"/>
              </a:rPr>
              <a:t>B</a:t>
            </a:r>
          </a:p>
          <a:p>
            <a:pPr algn="ctr"/>
            <a:r>
              <a:rPr lang="zh-CN" altLang="en-US">
                <a:latin typeface="微软雅黑" charset="0"/>
                <a:ea typeface="微软雅黑" charset="0"/>
                <a:sym typeface="+mn-ea"/>
              </a:rPr>
              <a:t>【block】</a:t>
            </a:r>
            <a:endParaRPr lang="en-US" altLang="zh-CN">
              <a:latin typeface="微软雅黑" charset="0"/>
              <a:ea typeface="微软雅黑" charset="0"/>
            </a:endParaRPr>
          </a:p>
        </p:txBody>
      </p:sp>
      <p:sp>
        <p:nvSpPr>
          <p:cNvPr id="35" name="流程图: 可选过程 34"/>
          <p:cNvSpPr/>
          <p:nvPr/>
        </p:nvSpPr>
        <p:spPr>
          <a:xfrm>
            <a:off x="5280025" y="2952115"/>
            <a:ext cx="1898015" cy="708660"/>
          </a:xfrm>
          <a:prstGeom prst="flowChartAlternateProcess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>
                <a:latin typeface="微软雅黑" charset="0"/>
                <a:ea typeface="微软雅黑" charset="0"/>
              </a:rPr>
              <a:t>调度器</a:t>
            </a:r>
            <a:r>
              <a:rPr lang="en-US" altLang="zh-CN">
                <a:latin typeface="微软雅黑" charset="0"/>
                <a:ea typeface="微软雅黑" charset="0"/>
              </a:rPr>
              <a:t>C</a:t>
            </a:r>
          </a:p>
          <a:p>
            <a:pPr algn="ctr"/>
            <a:r>
              <a:rPr lang="zh-CN" altLang="en-US">
                <a:latin typeface="微软雅黑" charset="0"/>
                <a:ea typeface="微软雅黑" charset="0"/>
                <a:sym typeface="+mn-ea"/>
              </a:rPr>
              <a:t>【active】</a:t>
            </a:r>
            <a:endParaRPr lang="en-US" altLang="zh-CN">
              <a:latin typeface="微软雅黑" charset="0"/>
              <a:ea typeface="微软雅黑" charset="0"/>
            </a:endParaRPr>
          </a:p>
        </p:txBody>
      </p:sp>
      <p:sp>
        <p:nvSpPr>
          <p:cNvPr id="36" name="流程图: 可选过程 35"/>
          <p:cNvSpPr/>
          <p:nvPr/>
        </p:nvSpPr>
        <p:spPr>
          <a:xfrm>
            <a:off x="1097280" y="4314190"/>
            <a:ext cx="5988050" cy="640715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>
                <a:solidFill>
                  <a:schemeClr val="tx1"/>
                </a:solidFill>
                <a:latin typeface="微软雅黑" charset="0"/>
                <a:ea typeface="微软雅黑" charset="0"/>
              </a:rPr>
              <a:t>调度日志</a:t>
            </a:r>
          </a:p>
        </p:txBody>
      </p:sp>
      <p:sp>
        <p:nvSpPr>
          <p:cNvPr id="37" name="下箭头 36"/>
          <p:cNvSpPr/>
          <p:nvPr/>
        </p:nvSpPr>
        <p:spPr>
          <a:xfrm>
            <a:off x="6210935" y="3715385"/>
            <a:ext cx="160655" cy="553720"/>
          </a:xfrm>
          <a:prstGeom prst="downArrow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charset="0"/>
              <a:ea typeface="微软雅黑" charset="0"/>
            </a:endParaRPr>
          </a:p>
        </p:txBody>
      </p:sp>
      <p:sp>
        <p:nvSpPr>
          <p:cNvPr id="39" name="流程图: 可选过程 38"/>
          <p:cNvSpPr/>
          <p:nvPr/>
        </p:nvSpPr>
        <p:spPr>
          <a:xfrm>
            <a:off x="8888730" y="597535"/>
            <a:ext cx="2533650" cy="5200650"/>
          </a:xfrm>
          <a:prstGeom prst="flowChartAlternateProcess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altLang="zh-CN" b="1">
              <a:latin typeface="微软雅黑" charset="0"/>
              <a:ea typeface="微软雅黑" charset="0"/>
            </a:endParaRPr>
          </a:p>
          <a:p>
            <a:pPr algn="ctr"/>
            <a:endParaRPr lang="en-US" altLang="zh-CN" b="1">
              <a:latin typeface="微软雅黑" charset="0"/>
              <a:ea typeface="微软雅黑" charset="0"/>
            </a:endParaRPr>
          </a:p>
          <a:p>
            <a:pPr algn="ctr"/>
            <a:endParaRPr lang="en-US" altLang="zh-CN" b="1">
              <a:latin typeface="微软雅黑" charset="0"/>
              <a:ea typeface="微软雅黑" charset="0"/>
            </a:endParaRPr>
          </a:p>
          <a:p>
            <a:pPr algn="ctr"/>
            <a:endParaRPr lang="en-US" altLang="zh-CN" b="1">
              <a:latin typeface="微软雅黑" charset="0"/>
              <a:ea typeface="微软雅黑" charset="0"/>
            </a:endParaRPr>
          </a:p>
          <a:p>
            <a:pPr algn="ctr"/>
            <a:endParaRPr lang="en-US" altLang="zh-CN" b="1">
              <a:latin typeface="微软雅黑" charset="0"/>
              <a:ea typeface="微软雅黑" charset="0"/>
            </a:endParaRPr>
          </a:p>
          <a:p>
            <a:pPr algn="ctr"/>
            <a:endParaRPr lang="en-US" altLang="zh-CN" b="1">
              <a:latin typeface="微软雅黑" charset="0"/>
              <a:ea typeface="微软雅黑" charset="0"/>
            </a:endParaRPr>
          </a:p>
          <a:p>
            <a:pPr algn="ctr"/>
            <a:endParaRPr lang="en-US" altLang="zh-CN" b="1">
              <a:latin typeface="微软雅黑" charset="0"/>
              <a:ea typeface="微软雅黑" charset="0"/>
            </a:endParaRPr>
          </a:p>
          <a:p>
            <a:pPr algn="ctr"/>
            <a:endParaRPr lang="en-US" altLang="zh-CN" b="1">
              <a:latin typeface="微软雅黑" charset="0"/>
              <a:ea typeface="微软雅黑" charset="0"/>
            </a:endParaRPr>
          </a:p>
          <a:p>
            <a:pPr algn="ctr"/>
            <a:endParaRPr lang="en-US" altLang="zh-CN" b="1">
              <a:latin typeface="微软雅黑" charset="0"/>
              <a:ea typeface="微软雅黑" charset="0"/>
            </a:endParaRPr>
          </a:p>
          <a:p>
            <a:pPr algn="ctr"/>
            <a:endParaRPr lang="en-US" altLang="zh-CN" b="1">
              <a:latin typeface="微软雅黑" charset="0"/>
              <a:ea typeface="微软雅黑" charset="0"/>
            </a:endParaRPr>
          </a:p>
          <a:p>
            <a:pPr algn="ctr"/>
            <a:endParaRPr lang="en-US" altLang="zh-CN" b="1">
              <a:latin typeface="微软雅黑" charset="0"/>
              <a:ea typeface="微软雅黑" charset="0"/>
            </a:endParaRPr>
          </a:p>
          <a:p>
            <a:pPr algn="ctr"/>
            <a:endParaRPr lang="en-US" altLang="zh-CN" b="1">
              <a:latin typeface="微软雅黑" charset="0"/>
              <a:ea typeface="微软雅黑" charset="0"/>
            </a:endParaRPr>
          </a:p>
          <a:p>
            <a:pPr algn="ctr"/>
            <a:endParaRPr lang="en-US" altLang="zh-CN" b="1">
              <a:latin typeface="微软雅黑" charset="0"/>
              <a:ea typeface="微软雅黑" charset="0"/>
            </a:endParaRPr>
          </a:p>
          <a:p>
            <a:pPr algn="ctr"/>
            <a:endParaRPr lang="en-US" altLang="zh-CN" b="1">
              <a:latin typeface="微软雅黑" charset="0"/>
              <a:ea typeface="微软雅黑" charset="0"/>
            </a:endParaRPr>
          </a:p>
          <a:p>
            <a:pPr algn="ctr"/>
            <a:endParaRPr lang="en-US" altLang="zh-CN" b="1"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>
              <a:latin typeface="微软雅黑" charset="0"/>
              <a:ea typeface="微软雅黑" charset="0"/>
            </a:endParaRPr>
          </a:p>
          <a:p>
            <a:pPr algn="ctr"/>
            <a:r>
              <a:rPr lang="zh-CN" altLang="en-US" sz="2400" b="1">
                <a:solidFill>
                  <a:schemeClr val="accent1">
                    <a:lumMod val="50000"/>
                  </a:schemeClr>
                </a:solidFill>
                <a:latin typeface="微软雅黑" charset="0"/>
                <a:ea typeface="微软雅黑" charset="0"/>
              </a:rPr>
              <a:t>执行器</a:t>
            </a:r>
          </a:p>
        </p:txBody>
      </p:sp>
      <p:sp>
        <p:nvSpPr>
          <p:cNvPr id="43" name="右箭头 42"/>
          <p:cNvSpPr/>
          <p:nvPr/>
        </p:nvSpPr>
        <p:spPr>
          <a:xfrm>
            <a:off x="7593965" y="3176905"/>
            <a:ext cx="1267460" cy="218440"/>
          </a:xfrm>
          <a:prstGeom prst="rightArrow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charset="0"/>
              <a:ea typeface="微软雅黑" charset="0"/>
            </a:endParaRPr>
          </a:p>
        </p:txBody>
      </p:sp>
      <p:sp>
        <p:nvSpPr>
          <p:cNvPr id="44" name="左箭头 43"/>
          <p:cNvSpPr/>
          <p:nvPr/>
        </p:nvSpPr>
        <p:spPr>
          <a:xfrm>
            <a:off x="7593965" y="4560570"/>
            <a:ext cx="1252855" cy="189230"/>
          </a:xfrm>
          <a:prstGeom prst="leftArrow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charset="0"/>
              <a:ea typeface="微软雅黑" charset="0"/>
            </a:endParaRPr>
          </a:p>
        </p:txBody>
      </p:sp>
      <p:sp>
        <p:nvSpPr>
          <p:cNvPr id="45" name="流程图: 磁盘 44"/>
          <p:cNvSpPr/>
          <p:nvPr/>
        </p:nvSpPr>
        <p:spPr>
          <a:xfrm>
            <a:off x="9226550" y="878205"/>
            <a:ext cx="1805940" cy="2650490"/>
          </a:xfrm>
          <a:prstGeom prst="flowChartMagneticDisk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b="1">
              <a:latin typeface="微软雅黑" charset="0"/>
              <a:ea typeface="微软雅黑" charset="0"/>
            </a:endParaRPr>
          </a:p>
          <a:p>
            <a:pPr algn="ctr"/>
            <a:endParaRPr lang="zh-CN" altLang="en-US" b="1">
              <a:latin typeface="微软雅黑" charset="0"/>
              <a:ea typeface="微软雅黑" charset="0"/>
            </a:endParaRPr>
          </a:p>
          <a:p>
            <a:pPr algn="ctr"/>
            <a:endParaRPr lang="zh-CN" altLang="en-US" b="1">
              <a:latin typeface="微软雅黑" charset="0"/>
              <a:ea typeface="微软雅黑" charset="0"/>
            </a:endParaRPr>
          </a:p>
          <a:p>
            <a:pPr algn="ctr"/>
            <a:endParaRPr lang="zh-CN" altLang="en-US" b="1">
              <a:latin typeface="微软雅黑" charset="0"/>
              <a:ea typeface="微软雅黑" charset="0"/>
            </a:endParaRPr>
          </a:p>
          <a:p>
            <a:pPr algn="ctr"/>
            <a:endParaRPr lang="zh-CN" altLang="en-US" b="1">
              <a:latin typeface="微软雅黑" charset="0"/>
              <a:ea typeface="微软雅黑" charset="0"/>
            </a:endParaRPr>
          </a:p>
          <a:p>
            <a:pPr algn="ctr"/>
            <a:r>
              <a:rPr lang="zh-CN" altLang="en-US" sz="1600" b="1">
                <a:latin typeface="微软雅黑" charset="0"/>
                <a:ea typeface="微软雅黑" charset="0"/>
              </a:rPr>
              <a:t>调度队列</a:t>
            </a:r>
          </a:p>
        </p:txBody>
      </p:sp>
      <p:sp>
        <p:nvSpPr>
          <p:cNvPr id="47" name="左右箭头 46"/>
          <p:cNvSpPr/>
          <p:nvPr/>
        </p:nvSpPr>
        <p:spPr>
          <a:xfrm>
            <a:off x="4885055" y="3206115"/>
            <a:ext cx="378460" cy="160020"/>
          </a:xfrm>
          <a:prstGeom prst="leftRightArrow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charset="0"/>
              <a:ea typeface="微软雅黑" charset="0"/>
            </a:endParaRPr>
          </a:p>
        </p:txBody>
      </p:sp>
      <p:sp>
        <p:nvSpPr>
          <p:cNvPr id="48" name="流程图: 可选过程 47"/>
          <p:cNvSpPr/>
          <p:nvPr/>
        </p:nvSpPr>
        <p:spPr>
          <a:xfrm>
            <a:off x="9370060" y="1778635"/>
            <a:ext cx="1471295" cy="291465"/>
          </a:xfrm>
          <a:prstGeom prst="flowChartAlternateProcess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1600">
                <a:latin typeface="微软雅黑" charset="0"/>
                <a:ea typeface="微软雅黑" charset="0"/>
              </a:rPr>
              <a:t>调度请求</a:t>
            </a:r>
          </a:p>
        </p:txBody>
      </p:sp>
      <p:sp>
        <p:nvSpPr>
          <p:cNvPr id="51" name="流程图: 可选过程 50"/>
          <p:cNvSpPr/>
          <p:nvPr/>
        </p:nvSpPr>
        <p:spPr>
          <a:xfrm>
            <a:off x="9357360" y="2185035"/>
            <a:ext cx="1471295" cy="291465"/>
          </a:xfrm>
          <a:prstGeom prst="flowChartAlternateProcess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1600">
                <a:latin typeface="微软雅黑" charset="0"/>
                <a:ea typeface="微软雅黑" charset="0"/>
              </a:rPr>
              <a:t>调度请求</a:t>
            </a:r>
          </a:p>
        </p:txBody>
      </p:sp>
      <p:sp>
        <p:nvSpPr>
          <p:cNvPr id="52" name="流程图: 可选过程 51"/>
          <p:cNvSpPr/>
          <p:nvPr/>
        </p:nvSpPr>
        <p:spPr>
          <a:xfrm>
            <a:off x="9358630" y="2591435"/>
            <a:ext cx="1471295" cy="291465"/>
          </a:xfrm>
          <a:prstGeom prst="flowChartAlternateProcess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sz="1600">
                <a:latin typeface="微软雅黑" charset="0"/>
                <a:ea typeface="微软雅黑" charset="0"/>
              </a:rPr>
              <a:t>……</a:t>
            </a:r>
          </a:p>
        </p:txBody>
      </p:sp>
      <p:sp>
        <p:nvSpPr>
          <p:cNvPr id="53" name="流程图: 可选过程 52"/>
          <p:cNvSpPr/>
          <p:nvPr/>
        </p:nvSpPr>
        <p:spPr>
          <a:xfrm>
            <a:off x="9168765" y="4139565"/>
            <a:ext cx="1850390" cy="845185"/>
          </a:xfrm>
          <a:prstGeom prst="flowChartAlternateProcess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600" b="1"/>
              <a:t>任务执行</a:t>
            </a:r>
          </a:p>
          <a:p>
            <a:pPr algn="ctr"/>
            <a:r>
              <a:rPr lang="zh-CN" altLang="en-US" sz="1600" b="1"/>
              <a:t>【业务逻辑】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矩形 30"/>
          <p:cNvSpPr/>
          <p:nvPr/>
        </p:nvSpPr>
        <p:spPr>
          <a:xfrm>
            <a:off x="363855" y="355600"/>
            <a:ext cx="11457940" cy="6147435"/>
          </a:xfrm>
          <a:prstGeom prst="rect">
            <a:avLst/>
          </a:prstGeom>
          <a:pattFill prst="pct5">
            <a:fgClr>
              <a:schemeClr val="accent1"/>
            </a:fgClr>
            <a:bgClr>
              <a:schemeClr val="bg1"/>
            </a:bgClr>
          </a:pattFill>
          <a:ln w="28575" cmpd="sng">
            <a:solidFill>
              <a:schemeClr val="accent1">
                <a:shade val="50000"/>
                <a:alpha val="98000"/>
              </a:schemeClr>
            </a:solidFill>
            <a:prstDash val="dash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dirty="0"/>
          </a:p>
          <a:p>
            <a:pPr algn="ctr"/>
            <a:endParaRPr lang="zh-CN" altLang="en-US" dirty="0"/>
          </a:p>
          <a:p>
            <a:pPr algn="ctr"/>
            <a:endParaRPr lang="zh-CN" altLang="en-US" dirty="0"/>
          </a:p>
          <a:p>
            <a:pPr algn="ctr"/>
            <a:endParaRPr lang="zh-CN" altLang="en-US" dirty="0"/>
          </a:p>
          <a:p>
            <a:pPr algn="ctr"/>
            <a:endParaRPr lang="zh-CN" altLang="en-US" dirty="0"/>
          </a:p>
          <a:p>
            <a:pPr algn="ctr"/>
            <a:endParaRPr lang="zh-CN" altLang="en-US" dirty="0"/>
          </a:p>
          <a:p>
            <a:pPr algn="ctr"/>
            <a:endParaRPr lang="zh-CN" altLang="en-US" dirty="0"/>
          </a:p>
          <a:p>
            <a:pPr algn="ctr"/>
            <a:endParaRPr lang="zh-CN" altLang="en-US" dirty="0"/>
          </a:p>
          <a:p>
            <a:pPr algn="ctr"/>
            <a:endParaRPr lang="zh-CN" altLang="en-US" dirty="0"/>
          </a:p>
          <a:p>
            <a:pPr algn="ctr"/>
            <a:endParaRPr lang="zh-CN" altLang="en-US" dirty="0"/>
          </a:p>
          <a:p>
            <a:pPr algn="ctr"/>
            <a:endParaRPr lang="zh-CN" altLang="en-US" dirty="0"/>
          </a:p>
          <a:p>
            <a:pPr algn="ctr"/>
            <a:endParaRPr lang="zh-CN" altLang="en-US" dirty="0"/>
          </a:p>
          <a:p>
            <a:pPr algn="ctr"/>
            <a:endParaRPr lang="zh-CN" altLang="en-US" dirty="0"/>
          </a:p>
          <a:p>
            <a:pPr algn="ctr"/>
            <a:endParaRPr lang="zh-CN" altLang="en-US" dirty="0"/>
          </a:p>
          <a:p>
            <a:pPr algn="ctr"/>
            <a:endParaRPr lang="zh-CN" altLang="en-US" dirty="0"/>
          </a:p>
          <a:p>
            <a:pPr algn="ctr"/>
            <a:endParaRPr lang="zh-CN" altLang="en-US" dirty="0"/>
          </a:p>
          <a:p>
            <a:pPr algn="ctr"/>
            <a:endParaRPr lang="zh-CN" altLang="en-US" dirty="0"/>
          </a:p>
          <a:p>
            <a:pPr algn="ctr"/>
            <a:endParaRPr lang="en-US" altLang="zh-CN" sz="2400" b="1" dirty="0"/>
          </a:p>
          <a:p>
            <a:pPr algn="ctr"/>
            <a:r>
              <a:rPr lang="en-US" altLang="zh-CN" sz="3200" b="1" dirty="0"/>
              <a:t>XXL-JOB</a:t>
            </a:r>
            <a:r>
              <a:rPr lang="zh-CN" altLang="en-US" sz="3200" b="1" dirty="0"/>
              <a:t>架构图 </a:t>
            </a:r>
            <a:r>
              <a:rPr lang="en-US" altLang="zh-CN" sz="3200" b="1" dirty="0"/>
              <a:t>v1.3</a:t>
            </a:r>
          </a:p>
        </p:txBody>
      </p:sp>
      <p:sp>
        <p:nvSpPr>
          <p:cNvPr id="32" name="矩形 31"/>
          <p:cNvSpPr/>
          <p:nvPr/>
        </p:nvSpPr>
        <p:spPr>
          <a:xfrm>
            <a:off x="548005" y="1049020"/>
            <a:ext cx="4619625" cy="4560570"/>
          </a:xfrm>
          <a:prstGeom prst="rect">
            <a:avLst/>
          </a:prstGeom>
          <a:solidFill>
            <a:srgbClr val="FFF5D6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charset="0"/>
              <a:ea typeface="微软雅黑" charset="0"/>
            </a:endParaRPr>
          </a:p>
          <a:p>
            <a:pPr algn="ctr"/>
            <a:r>
              <a:rPr lang="zh-CN" altLang="en-US" sz="2400" b="1">
                <a:solidFill>
                  <a:schemeClr val="accent5">
                    <a:lumMod val="50000"/>
                  </a:schemeClr>
                </a:solidFill>
                <a:latin typeface="微软雅黑" charset="0"/>
                <a:ea typeface="微软雅黑" charset="0"/>
              </a:rPr>
              <a:t>调度中心</a:t>
            </a:r>
          </a:p>
        </p:txBody>
      </p:sp>
      <p:sp>
        <p:nvSpPr>
          <p:cNvPr id="33" name="矩形 32"/>
          <p:cNvSpPr/>
          <p:nvPr/>
        </p:nvSpPr>
        <p:spPr>
          <a:xfrm>
            <a:off x="705485" y="1526540"/>
            <a:ext cx="1973580" cy="24257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b="1">
              <a:latin typeface="微软雅黑" charset="0"/>
              <a:ea typeface="微软雅黑" charset="0"/>
            </a:endParaRPr>
          </a:p>
          <a:p>
            <a:pPr algn="ctr"/>
            <a:endParaRPr lang="zh-CN" altLang="en-US" b="1">
              <a:latin typeface="微软雅黑" charset="0"/>
              <a:ea typeface="微软雅黑" charset="0"/>
            </a:endParaRPr>
          </a:p>
          <a:p>
            <a:pPr algn="ctr"/>
            <a:endParaRPr lang="zh-CN" altLang="en-US" b="1">
              <a:latin typeface="微软雅黑" charset="0"/>
              <a:ea typeface="微软雅黑" charset="0"/>
            </a:endParaRPr>
          </a:p>
          <a:p>
            <a:pPr algn="ctr"/>
            <a:endParaRPr lang="zh-CN" altLang="en-US" b="1">
              <a:latin typeface="微软雅黑" charset="0"/>
              <a:ea typeface="微软雅黑" charset="0"/>
            </a:endParaRPr>
          </a:p>
          <a:p>
            <a:pPr algn="ctr"/>
            <a:endParaRPr lang="zh-CN" altLang="en-US" b="1">
              <a:latin typeface="微软雅黑" charset="0"/>
              <a:ea typeface="微软雅黑" charset="0"/>
            </a:endParaRPr>
          </a:p>
          <a:p>
            <a:pPr algn="ctr"/>
            <a:endParaRPr lang="zh-CN" altLang="en-US" b="1">
              <a:latin typeface="微软雅黑" charset="0"/>
              <a:ea typeface="微软雅黑" charset="0"/>
            </a:endParaRPr>
          </a:p>
          <a:p>
            <a:pPr algn="ctr"/>
            <a:endParaRPr lang="zh-CN" altLang="en-US" b="1">
              <a:latin typeface="微软雅黑" charset="0"/>
              <a:ea typeface="微软雅黑" charset="0"/>
            </a:endParaRPr>
          </a:p>
          <a:p>
            <a:pPr algn="ctr"/>
            <a:r>
              <a:rPr lang="zh-CN" altLang="en-US" b="1">
                <a:solidFill>
                  <a:schemeClr val="tx1"/>
                </a:solidFill>
                <a:latin typeface="微软雅黑" charset="0"/>
                <a:ea typeface="微软雅黑" charset="0"/>
              </a:rPr>
              <a:t>调度池</a:t>
            </a:r>
          </a:p>
        </p:txBody>
      </p:sp>
      <p:sp>
        <p:nvSpPr>
          <p:cNvPr id="34" name="矩形 33"/>
          <p:cNvSpPr/>
          <p:nvPr/>
        </p:nvSpPr>
        <p:spPr>
          <a:xfrm>
            <a:off x="871855" y="1741805"/>
            <a:ext cx="1585595" cy="43688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>
                <a:latin typeface="微软雅黑" charset="0"/>
                <a:ea typeface="微软雅黑" charset="0"/>
              </a:rPr>
              <a:t>执行器地址</a:t>
            </a:r>
          </a:p>
        </p:txBody>
      </p:sp>
      <p:sp>
        <p:nvSpPr>
          <p:cNvPr id="49" name="矩形 48"/>
          <p:cNvSpPr/>
          <p:nvPr/>
        </p:nvSpPr>
        <p:spPr>
          <a:xfrm>
            <a:off x="706120" y="4370070"/>
            <a:ext cx="4196080" cy="640715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b="1">
                <a:solidFill>
                  <a:schemeClr val="tx1"/>
                </a:solidFill>
                <a:latin typeface="微软雅黑" charset="0"/>
                <a:ea typeface="微软雅黑" charset="0"/>
              </a:rPr>
              <a:t>调度日志 </a:t>
            </a:r>
            <a:r>
              <a:rPr lang="en-US" altLang="zh-CN" b="1">
                <a:solidFill>
                  <a:schemeClr val="tx1"/>
                </a:solidFill>
                <a:latin typeface="微软雅黑" charset="0"/>
                <a:ea typeface="微软雅黑" charset="0"/>
              </a:rPr>
              <a:t>/ GLUE</a:t>
            </a:r>
            <a:r>
              <a:rPr lang="zh-CN" altLang="en-US" b="1">
                <a:solidFill>
                  <a:schemeClr val="tx1"/>
                </a:solidFill>
                <a:latin typeface="微软雅黑" charset="0"/>
                <a:ea typeface="微软雅黑" charset="0"/>
              </a:rPr>
              <a:t>日志</a:t>
            </a:r>
          </a:p>
        </p:txBody>
      </p:sp>
      <p:sp>
        <p:nvSpPr>
          <p:cNvPr id="54" name="矩形 53"/>
          <p:cNvSpPr/>
          <p:nvPr/>
        </p:nvSpPr>
        <p:spPr>
          <a:xfrm>
            <a:off x="6850380" y="1069340"/>
            <a:ext cx="4764405" cy="448754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b="1"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>
              <a:latin typeface="微软雅黑" charset="0"/>
              <a:ea typeface="微软雅黑" charset="0"/>
            </a:endParaRPr>
          </a:p>
          <a:p>
            <a:pPr algn="ctr"/>
            <a:r>
              <a:rPr lang="zh-CN" altLang="en-US" sz="2400" b="1">
                <a:solidFill>
                  <a:schemeClr val="accent1">
                    <a:lumMod val="50000"/>
                  </a:schemeClr>
                </a:solidFill>
                <a:latin typeface="微软雅黑" charset="0"/>
                <a:ea typeface="微软雅黑" charset="0"/>
              </a:rPr>
              <a:t>执行器</a:t>
            </a:r>
          </a:p>
        </p:txBody>
      </p:sp>
      <p:sp>
        <p:nvSpPr>
          <p:cNvPr id="64" name="矩形 63"/>
          <p:cNvSpPr/>
          <p:nvPr/>
        </p:nvSpPr>
        <p:spPr>
          <a:xfrm>
            <a:off x="874395" y="2331085"/>
            <a:ext cx="1549400" cy="43688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>
                <a:latin typeface="微软雅黑" charset="0"/>
                <a:ea typeface="微软雅黑" charset="0"/>
              </a:rPr>
              <a:t>JobHandler</a:t>
            </a:r>
          </a:p>
        </p:txBody>
      </p:sp>
      <p:sp>
        <p:nvSpPr>
          <p:cNvPr id="65" name="矩形 64"/>
          <p:cNvSpPr/>
          <p:nvPr/>
        </p:nvSpPr>
        <p:spPr>
          <a:xfrm>
            <a:off x="876935" y="2902585"/>
            <a:ext cx="1530350" cy="43688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>
                <a:latin typeface="微软雅黑" charset="0"/>
                <a:ea typeface="微软雅黑" charset="0"/>
              </a:rPr>
              <a:t>……</a:t>
            </a:r>
          </a:p>
        </p:txBody>
      </p:sp>
      <p:sp>
        <p:nvSpPr>
          <p:cNvPr id="66" name="矩形 65"/>
          <p:cNvSpPr/>
          <p:nvPr/>
        </p:nvSpPr>
        <p:spPr>
          <a:xfrm>
            <a:off x="3642360" y="1754505"/>
            <a:ext cx="1257935" cy="85344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>
                <a:latin typeface="微软雅黑" charset="0"/>
                <a:ea typeface="微软雅黑" charset="0"/>
                <a:sym typeface="+mn-ea"/>
              </a:rPr>
              <a:t>调度器</a:t>
            </a:r>
          </a:p>
          <a:p>
            <a:pPr algn="ctr"/>
            <a:r>
              <a:rPr lang="en-US" altLang="zh-CN">
                <a:latin typeface="微软雅黑" charset="0"/>
                <a:ea typeface="微软雅黑" charset="0"/>
              </a:rPr>
              <a:t>quartz</a:t>
            </a:r>
          </a:p>
        </p:txBody>
      </p:sp>
      <p:sp>
        <p:nvSpPr>
          <p:cNvPr id="74" name="矩形 73"/>
          <p:cNvSpPr/>
          <p:nvPr/>
        </p:nvSpPr>
        <p:spPr>
          <a:xfrm>
            <a:off x="3642360" y="2940685"/>
            <a:ext cx="1257935" cy="81661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>
                <a:latin typeface="微软雅黑" charset="0"/>
                <a:ea typeface="微软雅黑" charset="0"/>
                <a:sym typeface="+mn-ea"/>
              </a:rPr>
              <a:t>回调服务</a:t>
            </a:r>
            <a:endParaRPr lang="en-US" altLang="zh-CN">
              <a:latin typeface="微软雅黑" charset="0"/>
              <a:ea typeface="微软雅黑" charset="0"/>
            </a:endParaRPr>
          </a:p>
        </p:txBody>
      </p:sp>
      <p:sp>
        <p:nvSpPr>
          <p:cNvPr id="81" name="上下箭头 80"/>
          <p:cNvSpPr/>
          <p:nvPr/>
        </p:nvSpPr>
        <p:spPr>
          <a:xfrm>
            <a:off x="4125595" y="3846195"/>
            <a:ext cx="238125" cy="474980"/>
          </a:xfrm>
          <a:prstGeom prst="upDownArrow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左右箭头 7"/>
          <p:cNvSpPr/>
          <p:nvPr/>
        </p:nvSpPr>
        <p:spPr>
          <a:xfrm>
            <a:off x="2741295" y="2108835"/>
            <a:ext cx="877570" cy="219075"/>
          </a:xfrm>
          <a:prstGeom prst="leftRightArrow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左右箭头 9"/>
          <p:cNvSpPr/>
          <p:nvPr/>
        </p:nvSpPr>
        <p:spPr>
          <a:xfrm>
            <a:off x="2726055" y="3249295"/>
            <a:ext cx="877570" cy="219075"/>
          </a:xfrm>
          <a:prstGeom prst="leftRightArrow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7128510" y="1635760"/>
            <a:ext cx="1535430" cy="96774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>
                <a:solidFill>
                  <a:schemeClr val="tx1"/>
                </a:solidFill>
              </a:rPr>
              <a:t>执行器服务</a:t>
            </a:r>
          </a:p>
          <a:p>
            <a:pPr algn="ctr"/>
            <a:r>
              <a:rPr lang="en-US" altLang="zh-CN">
                <a:solidFill>
                  <a:schemeClr val="tx1"/>
                </a:solidFill>
              </a:rPr>
              <a:t>jetty</a:t>
            </a:r>
          </a:p>
        </p:txBody>
      </p:sp>
      <p:cxnSp>
        <p:nvCxnSpPr>
          <p:cNvPr id="12" name="直接箭头连接符 11"/>
          <p:cNvCxnSpPr/>
          <p:nvPr/>
        </p:nvCxnSpPr>
        <p:spPr>
          <a:xfrm>
            <a:off x="5227320" y="2124075"/>
            <a:ext cx="1571625" cy="0"/>
          </a:xfrm>
          <a:prstGeom prst="straightConnector1">
            <a:avLst/>
          </a:prstGeom>
          <a:ln w="44450" cmpd="sng">
            <a:solidFill>
              <a:schemeClr val="accent1">
                <a:shade val="50000"/>
              </a:schemeClr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箭头连接符 12"/>
          <p:cNvCxnSpPr/>
          <p:nvPr/>
        </p:nvCxnSpPr>
        <p:spPr>
          <a:xfrm flipH="1">
            <a:off x="5210175" y="3423920"/>
            <a:ext cx="1571625" cy="0"/>
          </a:xfrm>
          <a:prstGeom prst="straightConnector1">
            <a:avLst/>
          </a:prstGeom>
          <a:ln w="44450" cmpd="sng">
            <a:solidFill>
              <a:schemeClr val="accent1">
                <a:shade val="50000"/>
              </a:schemeClr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圆柱形 15"/>
          <p:cNvSpPr/>
          <p:nvPr/>
        </p:nvSpPr>
        <p:spPr>
          <a:xfrm>
            <a:off x="7074535" y="3006090"/>
            <a:ext cx="1499235" cy="2012950"/>
          </a:xfrm>
          <a:prstGeom prst="can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>
                <a:solidFill>
                  <a:schemeClr val="tx1"/>
                </a:solidFill>
                <a:sym typeface="+mn-ea"/>
              </a:rPr>
              <a:t>回调日志</a:t>
            </a:r>
          </a:p>
          <a:p>
            <a:pPr algn="ctr"/>
            <a:r>
              <a:rPr lang="en-US" altLang="zh-CN">
                <a:solidFill>
                  <a:schemeClr val="tx1"/>
                </a:solidFill>
              </a:rPr>
              <a:t>queue</a:t>
            </a:r>
          </a:p>
        </p:txBody>
      </p:sp>
      <p:sp>
        <p:nvSpPr>
          <p:cNvPr id="18" name="矩形 17"/>
          <p:cNvSpPr/>
          <p:nvPr/>
        </p:nvSpPr>
        <p:spPr>
          <a:xfrm>
            <a:off x="9260840" y="1527810"/>
            <a:ext cx="2157095" cy="3434715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>
              <a:solidFill>
                <a:schemeClr val="tx1"/>
              </a:solidFill>
            </a:endParaRPr>
          </a:p>
          <a:p>
            <a:pPr algn="ctr"/>
            <a:endParaRPr lang="en-US" altLang="zh-CN">
              <a:solidFill>
                <a:schemeClr val="tx1"/>
              </a:solidFill>
            </a:endParaRPr>
          </a:p>
          <a:p>
            <a:pPr algn="ctr"/>
            <a:endParaRPr lang="en-US" altLang="zh-CN">
              <a:solidFill>
                <a:schemeClr val="tx1"/>
              </a:solidFill>
            </a:endParaRPr>
          </a:p>
          <a:p>
            <a:pPr algn="ctr"/>
            <a:endParaRPr lang="en-US" altLang="zh-CN">
              <a:solidFill>
                <a:schemeClr val="tx1"/>
              </a:solidFill>
            </a:endParaRPr>
          </a:p>
          <a:p>
            <a:pPr algn="ctr"/>
            <a:endParaRPr lang="en-US" altLang="zh-CN">
              <a:solidFill>
                <a:schemeClr val="tx1"/>
              </a:solidFill>
            </a:endParaRPr>
          </a:p>
          <a:p>
            <a:pPr algn="ctr"/>
            <a:endParaRPr lang="en-US" altLang="zh-CN">
              <a:solidFill>
                <a:schemeClr val="tx1"/>
              </a:solidFill>
            </a:endParaRPr>
          </a:p>
          <a:p>
            <a:pPr algn="ctr"/>
            <a:endParaRPr lang="en-US" altLang="zh-CN">
              <a:solidFill>
                <a:schemeClr val="tx1"/>
              </a:solidFill>
            </a:endParaRPr>
          </a:p>
          <a:p>
            <a:pPr algn="ctr"/>
            <a:endParaRPr lang="en-US" altLang="zh-CN">
              <a:solidFill>
                <a:schemeClr val="tx1"/>
              </a:solidFill>
            </a:endParaRPr>
          </a:p>
          <a:p>
            <a:pPr algn="ctr"/>
            <a:endParaRPr lang="zh-CN" altLang="en-US">
              <a:solidFill>
                <a:schemeClr val="tx1"/>
              </a:solidFill>
            </a:endParaRPr>
          </a:p>
          <a:p>
            <a:pPr algn="ctr"/>
            <a:r>
              <a:rPr lang="zh-CN" altLang="en-US">
                <a:solidFill>
                  <a:schemeClr val="tx1"/>
                </a:solidFill>
              </a:rPr>
              <a:t>任务</a:t>
            </a:r>
          </a:p>
        </p:txBody>
      </p:sp>
      <p:cxnSp>
        <p:nvCxnSpPr>
          <p:cNvPr id="19" name="直接箭头连接符 18"/>
          <p:cNvCxnSpPr/>
          <p:nvPr/>
        </p:nvCxnSpPr>
        <p:spPr>
          <a:xfrm flipV="1">
            <a:off x="8699500" y="2127885"/>
            <a:ext cx="528955" cy="9525"/>
          </a:xfrm>
          <a:prstGeom prst="straightConnector1">
            <a:avLst/>
          </a:prstGeom>
          <a:ln w="25400" cmpd="sng">
            <a:solidFill>
              <a:schemeClr val="accent1">
                <a:shade val="50000"/>
              </a:schemeClr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箭头连接符 19"/>
          <p:cNvCxnSpPr/>
          <p:nvPr/>
        </p:nvCxnSpPr>
        <p:spPr>
          <a:xfrm flipH="1">
            <a:off x="8629015" y="3753485"/>
            <a:ext cx="546100" cy="0"/>
          </a:xfrm>
          <a:prstGeom prst="straightConnector1">
            <a:avLst/>
          </a:prstGeom>
          <a:ln w="25400" cmpd="sng">
            <a:solidFill>
              <a:schemeClr val="accent1">
                <a:shade val="50000"/>
              </a:schemeClr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圆柱形 20"/>
          <p:cNvSpPr/>
          <p:nvPr/>
        </p:nvSpPr>
        <p:spPr>
          <a:xfrm>
            <a:off x="9523095" y="1690370"/>
            <a:ext cx="1554480" cy="935355"/>
          </a:xfrm>
          <a:prstGeom prst="can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>
                <a:solidFill>
                  <a:schemeClr val="tx1"/>
                </a:solidFill>
                <a:sym typeface="+mn-ea"/>
              </a:rPr>
              <a:t>调度请求</a:t>
            </a:r>
            <a:r>
              <a:rPr lang="en-US" altLang="zh-CN">
                <a:solidFill>
                  <a:schemeClr val="tx1"/>
                </a:solidFill>
              </a:rPr>
              <a:t>queue</a:t>
            </a:r>
          </a:p>
        </p:txBody>
      </p:sp>
      <p:sp>
        <p:nvSpPr>
          <p:cNvPr id="22" name="矩形 21"/>
          <p:cNvSpPr/>
          <p:nvPr/>
        </p:nvSpPr>
        <p:spPr>
          <a:xfrm>
            <a:off x="9539605" y="3342640"/>
            <a:ext cx="1517015" cy="76771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>
                <a:solidFill>
                  <a:schemeClr val="tx1"/>
                </a:solidFill>
              </a:rPr>
              <a:t>执行线程</a:t>
            </a:r>
          </a:p>
        </p:txBody>
      </p:sp>
      <p:sp>
        <p:nvSpPr>
          <p:cNvPr id="23" name="上下箭头 22"/>
          <p:cNvSpPr/>
          <p:nvPr/>
        </p:nvSpPr>
        <p:spPr>
          <a:xfrm>
            <a:off x="10156190" y="2712085"/>
            <a:ext cx="238125" cy="474980"/>
          </a:xfrm>
          <a:prstGeom prst="upDownArrow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矩形 31"/>
          <p:cNvSpPr/>
          <p:nvPr/>
        </p:nvSpPr>
        <p:spPr>
          <a:xfrm>
            <a:off x="363855" y="355600"/>
            <a:ext cx="11457940" cy="6147435"/>
          </a:xfrm>
          <a:prstGeom prst="rect">
            <a:avLst/>
          </a:prstGeom>
          <a:pattFill prst="pct5">
            <a:fgClr>
              <a:schemeClr val="accent1"/>
            </a:fgClr>
            <a:bgClr>
              <a:schemeClr val="bg1"/>
            </a:bgClr>
          </a:pattFill>
          <a:ln w="28575" cmpd="sng">
            <a:solidFill>
              <a:schemeClr val="accent1">
                <a:shade val="50000"/>
                <a:alpha val="98000"/>
              </a:schemeClr>
            </a:solidFill>
            <a:prstDash val="dash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dirty="0"/>
          </a:p>
          <a:p>
            <a:pPr algn="ctr"/>
            <a:endParaRPr lang="zh-CN" altLang="en-US" dirty="0"/>
          </a:p>
          <a:p>
            <a:pPr algn="ctr"/>
            <a:endParaRPr lang="zh-CN" altLang="en-US" dirty="0"/>
          </a:p>
          <a:p>
            <a:pPr algn="ctr"/>
            <a:endParaRPr lang="zh-CN" altLang="en-US" dirty="0"/>
          </a:p>
          <a:p>
            <a:pPr algn="ctr"/>
            <a:endParaRPr lang="zh-CN" altLang="en-US" dirty="0"/>
          </a:p>
          <a:p>
            <a:pPr algn="ctr"/>
            <a:endParaRPr lang="zh-CN" altLang="en-US" dirty="0"/>
          </a:p>
          <a:p>
            <a:pPr algn="ctr"/>
            <a:endParaRPr lang="zh-CN" altLang="en-US" dirty="0"/>
          </a:p>
          <a:p>
            <a:pPr algn="ctr"/>
            <a:endParaRPr lang="zh-CN" altLang="en-US" dirty="0"/>
          </a:p>
          <a:p>
            <a:pPr algn="ctr"/>
            <a:endParaRPr lang="zh-CN" altLang="en-US" dirty="0"/>
          </a:p>
          <a:p>
            <a:pPr algn="ctr"/>
            <a:endParaRPr lang="zh-CN" altLang="en-US" dirty="0"/>
          </a:p>
          <a:p>
            <a:pPr algn="ctr"/>
            <a:endParaRPr lang="zh-CN" altLang="en-US" dirty="0"/>
          </a:p>
          <a:p>
            <a:pPr algn="ctr"/>
            <a:endParaRPr lang="zh-CN" altLang="en-US" dirty="0"/>
          </a:p>
          <a:p>
            <a:pPr algn="ctr"/>
            <a:endParaRPr lang="zh-CN" altLang="en-US" dirty="0"/>
          </a:p>
          <a:p>
            <a:pPr algn="ctr"/>
            <a:endParaRPr lang="zh-CN" altLang="en-US" dirty="0"/>
          </a:p>
          <a:p>
            <a:pPr algn="ctr"/>
            <a:endParaRPr lang="zh-CN" altLang="en-US" dirty="0"/>
          </a:p>
          <a:p>
            <a:pPr algn="ctr"/>
            <a:endParaRPr lang="zh-CN" altLang="en-US" dirty="0"/>
          </a:p>
          <a:p>
            <a:pPr algn="ctr"/>
            <a:endParaRPr lang="zh-CN" altLang="en-US" dirty="0"/>
          </a:p>
          <a:p>
            <a:pPr algn="ctr"/>
            <a:endParaRPr lang="en-US" altLang="zh-CN" sz="2400" b="1" dirty="0"/>
          </a:p>
          <a:p>
            <a:pPr algn="ctr"/>
            <a:r>
              <a:rPr lang="en-US" altLang="zh-CN" sz="3200" b="1" dirty="0"/>
              <a:t>XXL-JOB</a:t>
            </a:r>
            <a:r>
              <a:rPr lang="zh-CN" altLang="en-US" sz="3200" b="1" dirty="0"/>
              <a:t>架构图 </a:t>
            </a:r>
            <a:r>
              <a:rPr lang="en-US" altLang="zh-CN" sz="3200" b="1" smtClean="0"/>
              <a:t>v1.5</a:t>
            </a:r>
            <a:endParaRPr lang="en-US" altLang="zh-CN" sz="3200" b="1" dirty="0"/>
          </a:p>
        </p:txBody>
      </p:sp>
      <p:sp>
        <p:nvSpPr>
          <p:cNvPr id="33" name="矩形 32"/>
          <p:cNvSpPr/>
          <p:nvPr/>
        </p:nvSpPr>
        <p:spPr>
          <a:xfrm>
            <a:off x="548005" y="551145"/>
            <a:ext cx="4619625" cy="5058445"/>
          </a:xfrm>
          <a:prstGeom prst="rect">
            <a:avLst/>
          </a:prstGeom>
          <a:solidFill>
            <a:srgbClr val="FFF5D6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charset="0"/>
              <a:ea typeface="微软雅黑" charset="0"/>
            </a:endParaRPr>
          </a:p>
          <a:p>
            <a:pPr algn="ctr"/>
            <a:r>
              <a:rPr lang="zh-CN" altLang="en-US" sz="2400" b="1">
                <a:solidFill>
                  <a:schemeClr val="accent5">
                    <a:lumMod val="50000"/>
                  </a:schemeClr>
                </a:solidFill>
                <a:latin typeface="微软雅黑" charset="0"/>
                <a:ea typeface="微软雅黑" charset="0"/>
              </a:rPr>
              <a:t>调度中心</a:t>
            </a:r>
          </a:p>
        </p:txBody>
      </p:sp>
      <p:sp>
        <p:nvSpPr>
          <p:cNvPr id="34" name="矩形 33"/>
          <p:cNvSpPr/>
          <p:nvPr/>
        </p:nvSpPr>
        <p:spPr>
          <a:xfrm>
            <a:off x="705485" y="726510"/>
            <a:ext cx="1973580" cy="322573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b="1">
              <a:latin typeface="微软雅黑" charset="0"/>
              <a:ea typeface="微软雅黑" charset="0"/>
            </a:endParaRPr>
          </a:p>
          <a:p>
            <a:pPr algn="ctr"/>
            <a:endParaRPr lang="zh-CN" altLang="en-US" b="1">
              <a:latin typeface="微软雅黑" charset="0"/>
              <a:ea typeface="微软雅黑" charset="0"/>
            </a:endParaRPr>
          </a:p>
          <a:p>
            <a:pPr algn="ctr"/>
            <a:endParaRPr lang="zh-CN" altLang="en-US" b="1">
              <a:latin typeface="微软雅黑" charset="0"/>
              <a:ea typeface="微软雅黑" charset="0"/>
            </a:endParaRPr>
          </a:p>
          <a:p>
            <a:pPr algn="ctr"/>
            <a:endParaRPr lang="zh-CN" altLang="en-US" b="1">
              <a:latin typeface="微软雅黑" charset="0"/>
              <a:ea typeface="微软雅黑" charset="0"/>
            </a:endParaRPr>
          </a:p>
          <a:p>
            <a:pPr algn="ctr"/>
            <a:endParaRPr lang="zh-CN" altLang="en-US" b="1">
              <a:latin typeface="微软雅黑" charset="0"/>
              <a:ea typeface="微软雅黑" charset="0"/>
            </a:endParaRPr>
          </a:p>
          <a:p>
            <a:pPr algn="ctr"/>
            <a:endParaRPr lang="zh-CN" altLang="en-US" b="1">
              <a:latin typeface="微软雅黑" charset="0"/>
              <a:ea typeface="微软雅黑" charset="0"/>
            </a:endParaRPr>
          </a:p>
          <a:p>
            <a:pPr algn="ctr"/>
            <a:endParaRPr lang="zh-CN" altLang="en-US" b="1">
              <a:latin typeface="微软雅黑" charset="0"/>
              <a:ea typeface="微软雅黑" charset="0"/>
            </a:endParaRPr>
          </a:p>
          <a:p>
            <a:pPr algn="ctr"/>
            <a:r>
              <a:rPr lang="zh-CN" altLang="en-US" b="1">
                <a:solidFill>
                  <a:schemeClr val="tx1"/>
                </a:solidFill>
                <a:latin typeface="微软雅黑" charset="0"/>
                <a:ea typeface="微软雅黑" charset="0"/>
              </a:rPr>
              <a:t>调度池</a:t>
            </a:r>
          </a:p>
        </p:txBody>
      </p:sp>
      <p:sp>
        <p:nvSpPr>
          <p:cNvPr id="35" name="矩形 34"/>
          <p:cNvSpPr/>
          <p:nvPr/>
        </p:nvSpPr>
        <p:spPr>
          <a:xfrm>
            <a:off x="856297" y="928370"/>
            <a:ext cx="1585595" cy="43688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微软雅黑" charset="0"/>
                <a:ea typeface="微软雅黑" charset="0"/>
              </a:rPr>
              <a:t>执行器</a:t>
            </a:r>
            <a:endParaRPr lang="zh-CN" altLang="en-US" dirty="0">
              <a:latin typeface="微软雅黑" charset="0"/>
              <a:ea typeface="微软雅黑" charset="0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704215" y="4278330"/>
            <a:ext cx="4196080" cy="640715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b="1">
                <a:solidFill>
                  <a:schemeClr val="tx1"/>
                </a:solidFill>
                <a:latin typeface="微软雅黑" charset="0"/>
                <a:ea typeface="微软雅黑" charset="0"/>
              </a:rPr>
              <a:t>调度日志 </a:t>
            </a:r>
            <a:r>
              <a:rPr lang="en-US" altLang="zh-CN" b="1">
                <a:solidFill>
                  <a:schemeClr val="tx1"/>
                </a:solidFill>
                <a:latin typeface="微软雅黑" charset="0"/>
                <a:ea typeface="微软雅黑" charset="0"/>
              </a:rPr>
              <a:t>/ GLUE</a:t>
            </a:r>
            <a:r>
              <a:rPr lang="zh-CN" altLang="en-US" b="1">
                <a:solidFill>
                  <a:schemeClr val="tx1"/>
                </a:solidFill>
                <a:latin typeface="微软雅黑" charset="0"/>
                <a:ea typeface="微软雅黑" charset="0"/>
              </a:rPr>
              <a:t>日志</a:t>
            </a:r>
          </a:p>
        </p:txBody>
      </p:sp>
      <p:sp>
        <p:nvSpPr>
          <p:cNvPr id="37" name="矩形 36"/>
          <p:cNvSpPr/>
          <p:nvPr/>
        </p:nvSpPr>
        <p:spPr>
          <a:xfrm>
            <a:off x="6850380" y="551146"/>
            <a:ext cx="4764405" cy="500574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b="1" dirty="0"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 dirty="0"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 dirty="0"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 dirty="0"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 dirty="0"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 dirty="0"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 dirty="0"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 dirty="0"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 dirty="0"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 dirty="0"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 dirty="0">
              <a:latin typeface="微软雅黑" charset="0"/>
              <a:ea typeface="微软雅黑" charset="0"/>
            </a:endParaRPr>
          </a:p>
          <a:p>
            <a:pPr algn="ctr"/>
            <a:r>
              <a:rPr lang="zh-CN" altLang="en-US" sz="2400" b="1" dirty="0">
                <a:solidFill>
                  <a:schemeClr val="accent1">
                    <a:lumMod val="50000"/>
                  </a:schemeClr>
                </a:solidFill>
                <a:latin typeface="微软雅黑" charset="0"/>
                <a:ea typeface="微软雅黑" charset="0"/>
              </a:rPr>
              <a:t>执行器</a:t>
            </a:r>
          </a:p>
        </p:txBody>
      </p:sp>
      <p:sp>
        <p:nvSpPr>
          <p:cNvPr id="38" name="矩形 37"/>
          <p:cNvSpPr/>
          <p:nvPr/>
        </p:nvSpPr>
        <p:spPr>
          <a:xfrm>
            <a:off x="836613" y="1558608"/>
            <a:ext cx="1549400" cy="43688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>
                <a:latin typeface="微软雅黑" charset="0"/>
                <a:ea typeface="微软雅黑" charset="0"/>
              </a:rPr>
              <a:t>JobHandler</a:t>
            </a:r>
          </a:p>
        </p:txBody>
      </p:sp>
      <p:sp>
        <p:nvSpPr>
          <p:cNvPr id="39" name="矩形 38"/>
          <p:cNvSpPr/>
          <p:nvPr/>
        </p:nvSpPr>
        <p:spPr>
          <a:xfrm>
            <a:off x="850218" y="2166620"/>
            <a:ext cx="1530350" cy="43688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>
                <a:latin typeface="微软雅黑" charset="0"/>
                <a:ea typeface="微软雅黑" charset="0"/>
              </a:rPr>
              <a:t>……</a:t>
            </a:r>
          </a:p>
        </p:txBody>
      </p:sp>
      <p:sp>
        <p:nvSpPr>
          <p:cNvPr id="40" name="矩形 39"/>
          <p:cNvSpPr/>
          <p:nvPr/>
        </p:nvSpPr>
        <p:spPr>
          <a:xfrm>
            <a:off x="3652520" y="1896904"/>
            <a:ext cx="1257935" cy="85344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dirty="0">
                <a:latin typeface="微软雅黑" charset="0"/>
                <a:ea typeface="微软雅黑" charset="0"/>
                <a:sym typeface="+mn-ea"/>
              </a:rPr>
              <a:t>调度器</a:t>
            </a:r>
          </a:p>
          <a:p>
            <a:pPr algn="ctr"/>
            <a:r>
              <a:rPr lang="en-US" altLang="zh-CN" dirty="0">
                <a:latin typeface="微软雅黑" charset="0"/>
                <a:ea typeface="微软雅黑" charset="0"/>
              </a:rPr>
              <a:t>quartz</a:t>
            </a:r>
          </a:p>
        </p:txBody>
      </p:sp>
      <p:sp>
        <p:nvSpPr>
          <p:cNvPr id="41" name="矩形 40"/>
          <p:cNvSpPr/>
          <p:nvPr/>
        </p:nvSpPr>
        <p:spPr>
          <a:xfrm>
            <a:off x="3642360" y="2940685"/>
            <a:ext cx="1257935" cy="81661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dirty="0">
                <a:latin typeface="微软雅黑" charset="0"/>
                <a:ea typeface="微软雅黑" charset="0"/>
                <a:sym typeface="+mn-ea"/>
              </a:rPr>
              <a:t>回调服务</a:t>
            </a:r>
            <a:endParaRPr lang="en-US" altLang="zh-CN" dirty="0">
              <a:latin typeface="微软雅黑" charset="0"/>
              <a:ea typeface="微软雅黑" charset="0"/>
            </a:endParaRPr>
          </a:p>
        </p:txBody>
      </p:sp>
      <p:sp>
        <p:nvSpPr>
          <p:cNvPr id="42" name="上下箭头 41"/>
          <p:cNvSpPr/>
          <p:nvPr/>
        </p:nvSpPr>
        <p:spPr>
          <a:xfrm>
            <a:off x="4123690" y="3780322"/>
            <a:ext cx="238125" cy="474980"/>
          </a:xfrm>
          <a:prstGeom prst="upDownArrow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3" name="左右箭头 42"/>
          <p:cNvSpPr/>
          <p:nvPr/>
        </p:nvSpPr>
        <p:spPr>
          <a:xfrm>
            <a:off x="2715260" y="2186119"/>
            <a:ext cx="877570" cy="219075"/>
          </a:xfrm>
          <a:prstGeom prst="leftRightArrow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4" name="左右箭头 43"/>
          <p:cNvSpPr/>
          <p:nvPr/>
        </p:nvSpPr>
        <p:spPr>
          <a:xfrm>
            <a:off x="2726055" y="3249295"/>
            <a:ext cx="877570" cy="219075"/>
          </a:xfrm>
          <a:prstGeom prst="leftRightArrow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5" name="矩形 44"/>
          <p:cNvSpPr/>
          <p:nvPr/>
        </p:nvSpPr>
        <p:spPr>
          <a:xfrm>
            <a:off x="7119272" y="2009190"/>
            <a:ext cx="1535430" cy="863174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>
                <a:solidFill>
                  <a:schemeClr val="tx1"/>
                </a:solidFill>
              </a:rPr>
              <a:t>执行器服务</a:t>
            </a:r>
          </a:p>
          <a:p>
            <a:pPr algn="ctr"/>
            <a:r>
              <a:rPr lang="en-US" altLang="zh-CN">
                <a:solidFill>
                  <a:schemeClr val="tx1"/>
                </a:solidFill>
              </a:rPr>
              <a:t>jetty</a:t>
            </a:r>
          </a:p>
        </p:txBody>
      </p:sp>
      <p:cxnSp>
        <p:nvCxnSpPr>
          <p:cNvPr id="46" name="直接箭头连接符 11"/>
          <p:cNvCxnSpPr/>
          <p:nvPr/>
        </p:nvCxnSpPr>
        <p:spPr>
          <a:xfrm>
            <a:off x="5227320" y="2374792"/>
            <a:ext cx="1571625" cy="0"/>
          </a:xfrm>
          <a:prstGeom prst="straightConnector1">
            <a:avLst/>
          </a:prstGeom>
          <a:ln w="44450" cmpd="sng">
            <a:solidFill>
              <a:schemeClr val="accent1">
                <a:shade val="50000"/>
              </a:schemeClr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直接箭头连接符 12"/>
          <p:cNvCxnSpPr/>
          <p:nvPr/>
        </p:nvCxnSpPr>
        <p:spPr>
          <a:xfrm flipH="1">
            <a:off x="5227320" y="3468370"/>
            <a:ext cx="1571625" cy="0"/>
          </a:xfrm>
          <a:prstGeom prst="straightConnector1">
            <a:avLst/>
          </a:prstGeom>
          <a:ln w="44450" cmpd="sng">
            <a:solidFill>
              <a:schemeClr val="accent1">
                <a:shade val="50000"/>
              </a:schemeClr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圆柱形 15"/>
          <p:cNvSpPr/>
          <p:nvPr/>
        </p:nvSpPr>
        <p:spPr>
          <a:xfrm>
            <a:off x="7128510" y="3296340"/>
            <a:ext cx="1570990" cy="1316829"/>
          </a:xfrm>
          <a:prstGeom prst="can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>
                <a:solidFill>
                  <a:schemeClr val="tx1"/>
                </a:solidFill>
                <a:sym typeface="+mn-ea"/>
              </a:rPr>
              <a:t>回调日志</a:t>
            </a:r>
          </a:p>
          <a:p>
            <a:pPr algn="ctr"/>
            <a:r>
              <a:rPr lang="en-US" altLang="zh-CN" dirty="0">
                <a:solidFill>
                  <a:schemeClr val="tx1"/>
                </a:solidFill>
              </a:rPr>
              <a:t>queue</a:t>
            </a:r>
          </a:p>
        </p:txBody>
      </p:sp>
      <p:sp>
        <p:nvSpPr>
          <p:cNvPr id="49" name="矩形 48"/>
          <p:cNvSpPr/>
          <p:nvPr/>
        </p:nvSpPr>
        <p:spPr>
          <a:xfrm>
            <a:off x="9273096" y="811360"/>
            <a:ext cx="2157095" cy="3856673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 smtClean="0">
              <a:solidFill>
                <a:schemeClr val="tx1"/>
              </a:solidFill>
            </a:endParaRPr>
          </a:p>
          <a:p>
            <a:pPr algn="ctr"/>
            <a:endParaRPr lang="zh-CN" altLang="en-US" dirty="0">
              <a:solidFill>
                <a:schemeClr val="tx1"/>
              </a:solidFill>
            </a:endParaRPr>
          </a:p>
          <a:p>
            <a:pPr algn="ctr"/>
            <a:endParaRPr lang="zh-CN" altLang="en-US" dirty="0" smtClean="0">
              <a:solidFill>
                <a:schemeClr val="tx1"/>
              </a:solidFill>
            </a:endParaRPr>
          </a:p>
          <a:p>
            <a:pPr algn="ctr"/>
            <a:endParaRPr lang="en-US" altLang="zh-CN" dirty="0">
              <a:solidFill>
                <a:schemeClr val="tx1"/>
              </a:solidFill>
            </a:endParaRPr>
          </a:p>
          <a:p>
            <a:pPr algn="ctr"/>
            <a:endParaRPr lang="en-US" altLang="zh-CN" dirty="0">
              <a:solidFill>
                <a:schemeClr val="tx1"/>
              </a:solidFill>
            </a:endParaRPr>
          </a:p>
          <a:p>
            <a:pPr algn="ctr"/>
            <a:endParaRPr lang="en-US" altLang="zh-CN" dirty="0">
              <a:solidFill>
                <a:schemeClr val="tx1"/>
              </a:solidFill>
            </a:endParaRPr>
          </a:p>
          <a:p>
            <a:pPr algn="ctr"/>
            <a:endParaRPr lang="en-US" altLang="zh-CN" dirty="0">
              <a:solidFill>
                <a:schemeClr val="tx1"/>
              </a:solidFill>
            </a:endParaRPr>
          </a:p>
          <a:p>
            <a:pPr algn="ctr"/>
            <a:endParaRPr lang="en-US" altLang="zh-CN" dirty="0">
              <a:solidFill>
                <a:schemeClr val="tx1"/>
              </a:solidFill>
            </a:endParaRPr>
          </a:p>
          <a:p>
            <a:pPr algn="ctr"/>
            <a:endParaRPr lang="en-US" altLang="zh-CN" dirty="0">
              <a:solidFill>
                <a:schemeClr val="tx1"/>
              </a:solidFill>
            </a:endParaRPr>
          </a:p>
          <a:p>
            <a:pPr algn="ctr"/>
            <a:endParaRPr lang="en-US" altLang="zh-CN" dirty="0">
              <a:solidFill>
                <a:schemeClr val="tx1"/>
              </a:solidFill>
            </a:endParaRPr>
          </a:p>
          <a:p>
            <a:pPr algn="ctr"/>
            <a:endParaRPr lang="en-US" altLang="zh-CN" dirty="0">
              <a:solidFill>
                <a:schemeClr val="tx1"/>
              </a:solidFill>
            </a:endParaRPr>
          </a:p>
          <a:p>
            <a:pPr algn="ctr"/>
            <a:endParaRPr lang="zh-CN" altLang="en-US" dirty="0">
              <a:solidFill>
                <a:schemeClr val="tx1"/>
              </a:solidFill>
            </a:endParaRPr>
          </a:p>
          <a:p>
            <a:pPr algn="ctr"/>
            <a:r>
              <a:rPr lang="zh-CN" altLang="en-US" dirty="0">
                <a:solidFill>
                  <a:schemeClr val="tx1"/>
                </a:solidFill>
              </a:rPr>
              <a:t>任务</a:t>
            </a:r>
          </a:p>
        </p:txBody>
      </p:sp>
      <p:cxnSp>
        <p:nvCxnSpPr>
          <p:cNvPr id="50" name="直接箭头连接符 18"/>
          <p:cNvCxnSpPr/>
          <p:nvPr/>
        </p:nvCxnSpPr>
        <p:spPr>
          <a:xfrm flipV="1">
            <a:off x="8712613" y="2431252"/>
            <a:ext cx="528955" cy="9525"/>
          </a:xfrm>
          <a:prstGeom prst="straightConnector1">
            <a:avLst/>
          </a:prstGeom>
          <a:ln w="25400" cmpd="sng">
            <a:solidFill>
              <a:schemeClr val="accent1">
                <a:shade val="50000"/>
              </a:schemeClr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直接箭头连接符 19"/>
          <p:cNvCxnSpPr/>
          <p:nvPr/>
        </p:nvCxnSpPr>
        <p:spPr>
          <a:xfrm flipH="1">
            <a:off x="8699500" y="3952240"/>
            <a:ext cx="510540" cy="0"/>
          </a:xfrm>
          <a:prstGeom prst="straightConnector1">
            <a:avLst/>
          </a:prstGeom>
          <a:ln w="25400" cmpd="sng">
            <a:solidFill>
              <a:schemeClr val="accent1">
                <a:shade val="50000"/>
              </a:schemeClr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圆柱形 20"/>
          <p:cNvSpPr/>
          <p:nvPr/>
        </p:nvSpPr>
        <p:spPr>
          <a:xfrm>
            <a:off x="9532176" y="1325537"/>
            <a:ext cx="1554480" cy="935355"/>
          </a:xfrm>
          <a:prstGeom prst="can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>
                <a:solidFill>
                  <a:schemeClr val="tx1"/>
                </a:solidFill>
                <a:sym typeface="+mn-ea"/>
              </a:rPr>
              <a:t>调度请求</a:t>
            </a:r>
            <a:r>
              <a:rPr lang="en-US" altLang="zh-CN">
                <a:solidFill>
                  <a:schemeClr val="tx1"/>
                </a:solidFill>
              </a:rPr>
              <a:t>queue</a:t>
            </a:r>
          </a:p>
        </p:txBody>
      </p:sp>
      <p:sp>
        <p:nvSpPr>
          <p:cNvPr id="53" name="矩形 52"/>
          <p:cNvSpPr/>
          <p:nvPr/>
        </p:nvSpPr>
        <p:spPr>
          <a:xfrm>
            <a:off x="9626126" y="3250097"/>
            <a:ext cx="1517015" cy="76771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>
                <a:solidFill>
                  <a:schemeClr val="tx1"/>
                </a:solidFill>
              </a:rPr>
              <a:t>执行线程</a:t>
            </a:r>
          </a:p>
        </p:txBody>
      </p:sp>
      <p:sp>
        <p:nvSpPr>
          <p:cNvPr id="54" name="上下箭头 53"/>
          <p:cNvSpPr/>
          <p:nvPr/>
        </p:nvSpPr>
        <p:spPr>
          <a:xfrm>
            <a:off x="10228100" y="2374792"/>
            <a:ext cx="247086" cy="816451"/>
          </a:xfrm>
          <a:prstGeom prst="upDownArrow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5" name="矩形 54"/>
          <p:cNvSpPr/>
          <p:nvPr/>
        </p:nvSpPr>
        <p:spPr>
          <a:xfrm>
            <a:off x="3642360" y="826718"/>
            <a:ext cx="1257935" cy="809042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微软雅黑" charset="0"/>
                <a:ea typeface="微软雅黑" charset="0"/>
                <a:sym typeface="+mn-ea"/>
              </a:rPr>
              <a:t>注册模块</a:t>
            </a:r>
            <a:endParaRPr lang="en-US" altLang="zh-CN" dirty="0">
              <a:latin typeface="微软雅黑" charset="0"/>
              <a:ea typeface="微软雅黑" charset="0"/>
            </a:endParaRPr>
          </a:p>
        </p:txBody>
      </p:sp>
      <p:sp>
        <p:nvSpPr>
          <p:cNvPr id="56" name="矩形 55"/>
          <p:cNvSpPr/>
          <p:nvPr/>
        </p:nvSpPr>
        <p:spPr>
          <a:xfrm>
            <a:off x="7128510" y="826718"/>
            <a:ext cx="1535430" cy="830074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solidFill>
                  <a:schemeClr val="tx1"/>
                </a:solidFill>
              </a:rPr>
              <a:t>注册模块</a:t>
            </a:r>
            <a:endParaRPr lang="en-US" altLang="zh-CN" dirty="0">
              <a:solidFill>
                <a:schemeClr val="tx1"/>
              </a:solidFill>
            </a:endParaRPr>
          </a:p>
        </p:txBody>
      </p:sp>
      <p:sp>
        <p:nvSpPr>
          <p:cNvPr id="57" name="左右箭头 56"/>
          <p:cNvSpPr/>
          <p:nvPr/>
        </p:nvSpPr>
        <p:spPr>
          <a:xfrm>
            <a:off x="2707692" y="1105852"/>
            <a:ext cx="877570" cy="219075"/>
          </a:xfrm>
          <a:prstGeom prst="leftRightArrow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59" name="直接箭头连接符 12"/>
          <p:cNvCxnSpPr/>
          <p:nvPr/>
        </p:nvCxnSpPr>
        <p:spPr>
          <a:xfrm flipH="1">
            <a:off x="5227319" y="1300623"/>
            <a:ext cx="1571625" cy="0"/>
          </a:xfrm>
          <a:prstGeom prst="straightConnector1">
            <a:avLst/>
          </a:prstGeom>
          <a:ln w="44450" cmpd="sng">
            <a:solidFill>
              <a:schemeClr val="accent1">
                <a:shade val="50000"/>
              </a:schemeClr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697757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矩形 48"/>
          <p:cNvSpPr/>
          <p:nvPr/>
        </p:nvSpPr>
        <p:spPr>
          <a:xfrm>
            <a:off x="363855" y="355600"/>
            <a:ext cx="11457940" cy="6147435"/>
          </a:xfrm>
          <a:prstGeom prst="rect">
            <a:avLst/>
          </a:prstGeom>
          <a:pattFill prst="pct5">
            <a:fgClr>
              <a:schemeClr val="accent1"/>
            </a:fgClr>
            <a:bgClr>
              <a:schemeClr val="bg1"/>
            </a:bgClr>
          </a:pattFill>
          <a:ln w="28575" cmpd="sng">
            <a:noFill/>
            <a:prstDash val="dash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b"/>
          <a:lstStyle/>
          <a:p>
            <a:pPr algn="ctr"/>
            <a:r>
              <a:rPr lang="en-US" altLang="zh-CN" sz="3200" b="1" dirty="0" smtClean="0"/>
              <a:t>XXL-JOB</a:t>
            </a:r>
            <a:r>
              <a:rPr lang="zh-CN" altLang="en-US" sz="3200" b="1" dirty="0"/>
              <a:t>架构图 </a:t>
            </a:r>
            <a:r>
              <a:rPr lang="en-US" altLang="zh-CN" sz="3200" b="1" dirty="0" smtClean="0"/>
              <a:t>v1.7</a:t>
            </a:r>
            <a:endParaRPr lang="en-US" altLang="zh-CN" sz="3200" b="1" dirty="0"/>
          </a:p>
        </p:txBody>
      </p:sp>
      <p:sp>
        <p:nvSpPr>
          <p:cNvPr id="14" name="矩形 13"/>
          <p:cNvSpPr/>
          <p:nvPr/>
        </p:nvSpPr>
        <p:spPr>
          <a:xfrm>
            <a:off x="622491" y="576163"/>
            <a:ext cx="5778309" cy="4592737"/>
          </a:xfrm>
          <a:prstGeom prst="rect">
            <a:avLst/>
          </a:prstGeom>
          <a:solidFill>
            <a:srgbClr val="9FC2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b"/>
          <a:lstStyle/>
          <a:p>
            <a:pPr algn="ctr">
              <a:defRPr/>
            </a:pPr>
            <a:r>
              <a:rPr kumimoji="1" lang="zh-CN" altLang="en-US" sz="1600" b="1" dirty="0">
                <a:solidFill>
                  <a:schemeClr val="tx1"/>
                </a:solidFill>
                <a:latin typeface="Heiti SC Light" charset="-122"/>
                <a:ea typeface="Heiti SC Light" charset="-122"/>
                <a:cs typeface="Heiti SC Light" charset="-122"/>
              </a:rPr>
              <a:t>调度中心</a:t>
            </a:r>
          </a:p>
        </p:txBody>
      </p:sp>
      <p:sp>
        <p:nvSpPr>
          <p:cNvPr id="7" name="进程 6"/>
          <p:cNvSpPr/>
          <p:nvPr/>
        </p:nvSpPr>
        <p:spPr>
          <a:xfrm>
            <a:off x="622491" y="5165865"/>
            <a:ext cx="10959909" cy="586628"/>
          </a:xfrm>
          <a:prstGeom prst="flowChartProcess">
            <a:avLst/>
          </a:prstGeom>
          <a:solidFill>
            <a:srgbClr val="FFDCBB"/>
          </a:solidFill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kumimoji="1" lang="zh-CN" altLang="en-US" sz="1600" b="1" smtClean="0">
                <a:latin typeface="Heiti SC Light" charset="-122"/>
                <a:ea typeface="Heiti SC Light" charset="-122"/>
                <a:cs typeface="Heiti SC Light" charset="-122"/>
              </a:rPr>
              <a:t>数据</a:t>
            </a:r>
            <a:r>
              <a:rPr kumimoji="1" lang="zh-CN" altLang="en-US" sz="1600" b="1" smtClean="0">
                <a:latin typeface="Heiti SC Light" charset="-122"/>
                <a:ea typeface="Heiti SC Light" charset="-122"/>
                <a:cs typeface="Heiti SC Light" charset="-122"/>
              </a:rPr>
              <a:t>中心</a:t>
            </a:r>
            <a:endParaRPr kumimoji="1" lang="zh-CN" altLang="en-US" sz="1600" b="1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5931089" y="7076091"/>
            <a:ext cx="2920811" cy="841124"/>
          </a:xfrm>
          <a:prstGeom prst="rect">
            <a:avLst/>
          </a:prstGeom>
          <a:solidFill>
            <a:srgbClr val="E8DDF4"/>
          </a:solidFill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b"/>
          <a:lstStyle/>
          <a:p>
            <a:pPr algn="ctr">
              <a:defRPr/>
            </a:pPr>
            <a:r>
              <a:rPr kumimoji="1" lang="zh-CN" altLang="en-US" sz="1600" b="1" dirty="0" smtClean="0">
                <a:latin typeface="Heiti SC Light" charset="-122"/>
                <a:ea typeface="Heiti SC Light" charset="-122"/>
                <a:cs typeface="Heiti SC Light" charset="-122"/>
              </a:rPr>
              <a:t>注册中心</a:t>
            </a:r>
            <a:endParaRPr kumimoji="1" lang="zh-CN" altLang="en-US" sz="1600" b="1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29" name="可选流程 28"/>
          <p:cNvSpPr/>
          <p:nvPr/>
        </p:nvSpPr>
        <p:spPr>
          <a:xfrm>
            <a:off x="4271676" y="4014619"/>
            <a:ext cx="1659412" cy="572325"/>
          </a:xfrm>
          <a:prstGeom prst="flowChartAlternateProcess">
            <a:avLst/>
          </a:prstGeom>
          <a:solidFill>
            <a:srgbClr val="9379B3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kumimoji="1" lang="zh-CN" altLang="en-US" sz="1400" dirty="0" smtClean="0">
                <a:latin typeface="Heiti SC Light" charset="-122"/>
                <a:ea typeface="Heiti SC Light" charset="-122"/>
                <a:cs typeface="Heiti SC Light" charset="-122"/>
              </a:rPr>
              <a:t>自动注册</a:t>
            </a:r>
          </a:p>
          <a:p>
            <a:pPr algn="ctr">
              <a:defRPr/>
            </a:pPr>
            <a:r>
              <a:rPr kumimoji="1" lang="en-US" altLang="zh-CN" sz="1400" dirty="0" smtClean="0">
                <a:latin typeface="Heiti SC Light" charset="-122"/>
                <a:ea typeface="Heiti SC Light" charset="-122"/>
                <a:cs typeface="Heiti SC Light" charset="-122"/>
              </a:rPr>
              <a:t>(</a:t>
            </a:r>
            <a:r>
              <a:rPr kumimoji="1" lang="zh-CN" altLang="en-US" sz="1400" dirty="0">
                <a:latin typeface="Heiti SC Light" charset="-122"/>
                <a:ea typeface="Heiti SC Light" charset="-122"/>
                <a:cs typeface="Heiti SC Light" charset="-122"/>
              </a:rPr>
              <a:t>调度中心</a:t>
            </a:r>
            <a:r>
              <a:rPr kumimoji="1" lang="en-US" altLang="zh-CN" sz="1400" dirty="0" smtClean="0">
                <a:latin typeface="Heiti SC Light" charset="-122"/>
                <a:ea typeface="Heiti SC Light" charset="-122"/>
                <a:cs typeface="Heiti SC Light" charset="-122"/>
              </a:rPr>
              <a:t>)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720867" y="688297"/>
            <a:ext cx="1672839" cy="1961502"/>
          </a:xfrm>
          <a:prstGeom prst="rect">
            <a:avLst/>
          </a:prstGeom>
          <a:solidFill>
            <a:srgbClr val="E0EBFF"/>
          </a:solidFill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t"/>
          <a:lstStyle/>
          <a:p>
            <a:pPr algn="ctr">
              <a:defRPr/>
            </a:pPr>
            <a:r>
              <a:rPr kumimoji="1" lang="zh-CN" altLang="en-US" sz="1400" dirty="0" smtClean="0">
                <a:latin typeface="Heiti SC Light" charset="-122"/>
                <a:ea typeface="Heiti SC Light" charset="-122"/>
                <a:cs typeface="Heiti SC Light" charset="-122"/>
              </a:rPr>
              <a:t>任务管理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5" name="可选流程 4"/>
          <p:cNvSpPr/>
          <p:nvPr/>
        </p:nvSpPr>
        <p:spPr>
          <a:xfrm>
            <a:off x="799893" y="1015627"/>
            <a:ext cx="1535914" cy="251629"/>
          </a:xfrm>
          <a:prstGeom prst="flowChartAlternateProcess">
            <a:avLst/>
          </a:prstGeom>
          <a:solidFill>
            <a:srgbClr val="6095C9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zh-CN" altLang="en-US" sz="1400" dirty="0" smtClean="0">
                <a:latin typeface="Heiti SC Light" charset="-122"/>
                <a:ea typeface="Heiti SC Light" charset="-122"/>
                <a:cs typeface="Heiti SC Light" charset="-122"/>
              </a:rPr>
              <a:t>执行器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60" name="可选流程 59"/>
          <p:cNvSpPr/>
          <p:nvPr/>
        </p:nvSpPr>
        <p:spPr>
          <a:xfrm>
            <a:off x="799893" y="1406309"/>
            <a:ext cx="1535914" cy="281598"/>
          </a:xfrm>
          <a:prstGeom prst="flowChartAlternateProcess">
            <a:avLst/>
          </a:prstGeom>
          <a:solidFill>
            <a:srgbClr val="6095C9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zh-CN" altLang="en-US" sz="1400" dirty="0">
                <a:latin typeface="Heiti SC Light" charset="-122"/>
                <a:ea typeface="Heiti SC Light" charset="-122"/>
                <a:cs typeface="Heiti SC Light" charset="-122"/>
              </a:rPr>
              <a:t>任务</a:t>
            </a:r>
            <a:r>
              <a:rPr kumimoji="1" lang="zh-CN" altLang="en-US" sz="1400" dirty="0" smtClean="0">
                <a:latin typeface="Heiti SC Light" charset="-122"/>
                <a:ea typeface="Heiti SC Light" charset="-122"/>
                <a:cs typeface="Heiti SC Light" charset="-122"/>
              </a:rPr>
              <a:t>模式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62" name="可选流程 61"/>
          <p:cNvSpPr/>
          <p:nvPr/>
        </p:nvSpPr>
        <p:spPr>
          <a:xfrm>
            <a:off x="799893" y="1830646"/>
            <a:ext cx="1535914" cy="255324"/>
          </a:xfrm>
          <a:prstGeom prst="flowChartAlternateProcess">
            <a:avLst/>
          </a:prstGeom>
          <a:solidFill>
            <a:srgbClr val="6095C9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en-US" altLang="zh-CN" sz="1400" dirty="0" err="1">
                <a:latin typeface="Heiti SC Light" charset="-122"/>
                <a:ea typeface="Heiti SC Light" charset="-122"/>
                <a:cs typeface="Heiti SC Light" charset="-122"/>
              </a:rPr>
              <a:t>JobHandler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63" name="可选流程 62"/>
          <p:cNvSpPr/>
          <p:nvPr/>
        </p:nvSpPr>
        <p:spPr>
          <a:xfrm>
            <a:off x="799893" y="2206727"/>
            <a:ext cx="1535914" cy="274201"/>
          </a:xfrm>
          <a:prstGeom prst="flowChartAlternateProcess">
            <a:avLst/>
          </a:prstGeom>
          <a:solidFill>
            <a:srgbClr val="6095C9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en-US" altLang="zh-CN" sz="1400" dirty="0" smtClean="0">
                <a:latin typeface="Heiti SC Light" charset="-122"/>
                <a:ea typeface="Heiti SC Light" charset="-122"/>
                <a:cs typeface="Heiti SC Light" charset="-122"/>
              </a:rPr>
              <a:t>……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2388914" y="688297"/>
            <a:ext cx="1668047" cy="1961502"/>
          </a:xfrm>
          <a:prstGeom prst="rect">
            <a:avLst/>
          </a:prstGeom>
          <a:solidFill>
            <a:srgbClr val="DEF7FF"/>
          </a:solidFill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t"/>
          <a:lstStyle/>
          <a:p>
            <a:pPr algn="ctr">
              <a:defRPr/>
            </a:pPr>
            <a:r>
              <a:rPr kumimoji="1" lang="zh-CN" altLang="en-US" sz="1400" b="1" dirty="0" smtClean="0">
                <a:latin typeface="Heiti SC Light" charset="-122"/>
                <a:ea typeface="Heiti SC Light" charset="-122"/>
                <a:cs typeface="Heiti SC Light" charset="-122"/>
              </a:rPr>
              <a:t>执行器管理</a:t>
            </a:r>
            <a:endParaRPr kumimoji="1" lang="zh-CN" altLang="en-US" sz="1400" b="1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40" name="可选流程 39"/>
          <p:cNvSpPr/>
          <p:nvPr/>
        </p:nvSpPr>
        <p:spPr>
          <a:xfrm>
            <a:off x="2491980" y="1009669"/>
            <a:ext cx="1432847" cy="272004"/>
          </a:xfrm>
          <a:prstGeom prst="flowChartAlternateProcess">
            <a:avLst/>
          </a:prstGeom>
          <a:solidFill>
            <a:srgbClr val="4BACC6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zh-CN" altLang="en-US" sz="1400" dirty="0" smtClean="0">
                <a:latin typeface="Heiti SC Light" charset="-122"/>
                <a:ea typeface="Heiti SC Light" charset="-122"/>
                <a:cs typeface="Heiti SC Light" charset="-122"/>
              </a:rPr>
              <a:t>注册方式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66" name="可选流程 65"/>
          <p:cNvSpPr/>
          <p:nvPr/>
        </p:nvSpPr>
        <p:spPr>
          <a:xfrm>
            <a:off x="2491979" y="1400460"/>
            <a:ext cx="1432847" cy="275832"/>
          </a:xfrm>
          <a:prstGeom prst="flowChartAlternateProcess">
            <a:avLst/>
          </a:prstGeom>
          <a:solidFill>
            <a:srgbClr val="4BACC6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en-US" altLang="zh-CN" sz="1400" dirty="0" err="1" smtClean="0">
                <a:latin typeface="Heiti SC Light" charset="-122"/>
                <a:ea typeface="Heiti SC Light" charset="-122"/>
                <a:cs typeface="Heiti SC Light" charset="-122"/>
              </a:rPr>
              <a:t>AppName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67" name="可选流程 66"/>
          <p:cNvSpPr/>
          <p:nvPr/>
        </p:nvSpPr>
        <p:spPr>
          <a:xfrm>
            <a:off x="2491978" y="1834820"/>
            <a:ext cx="1432847" cy="263850"/>
          </a:xfrm>
          <a:prstGeom prst="flowChartAlternateProcess">
            <a:avLst/>
          </a:prstGeom>
          <a:solidFill>
            <a:srgbClr val="4BACC6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zh-CN" altLang="en-US" sz="1400" dirty="0" smtClean="0">
                <a:latin typeface="Heiti SC Light" charset="-122"/>
                <a:ea typeface="Heiti SC Light" charset="-122"/>
                <a:cs typeface="Heiti SC Light" charset="-122"/>
              </a:rPr>
              <a:t>机器地址列表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68" name="可选流程 67"/>
          <p:cNvSpPr/>
          <p:nvPr/>
        </p:nvSpPr>
        <p:spPr>
          <a:xfrm>
            <a:off x="2491977" y="2217078"/>
            <a:ext cx="1432847" cy="263850"/>
          </a:xfrm>
          <a:prstGeom prst="flowChartAlternateProcess">
            <a:avLst/>
          </a:prstGeom>
          <a:solidFill>
            <a:srgbClr val="4BACC6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en-US" altLang="zh-CN" sz="1400" dirty="0" smtClean="0">
                <a:latin typeface="Heiti SC Light" charset="-122"/>
                <a:ea typeface="Heiti SC Light" charset="-122"/>
                <a:cs typeface="Heiti SC Light" charset="-122"/>
              </a:rPr>
              <a:t>……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cxnSp>
        <p:nvCxnSpPr>
          <p:cNvPr id="86" name="直线箭头连接符 85"/>
          <p:cNvCxnSpPr/>
          <p:nvPr/>
        </p:nvCxnSpPr>
        <p:spPr>
          <a:xfrm>
            <a:off x="11955553" y="7258143"/>
            <a:ext cx="9228" cy="410923"/>
          </a:xfrm>
          <a:prstGeom prst="straightConnector1">
            <a:avLst/>
          </a:prstGeom>
          <a:ln w="28575">
            <a:prstDash val="dash"/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直线箭头连接符 86"/>
          <p:cNvCxnSpPr/>
          <p:nvPr/>
        </p:nvCxnSpPr>
        <p:spPr>
          <a:xfrm flipV="1">
            <a:off x="12192000" y="7245443"/>
            <a:ext cx="0" cy="417180"/>
          </a:xfrm>
          <a:prstGeom prst="straightConnector1">
            <a:avLst/>
          </a:prstGeom>
          <a:ln w="28575">
            <a:prstDash val="dash"/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1" name="矩形 100"/>
          <p:cNvSpPr/>
          <p:nvPr/>
        </p:nvSpPr>
        <p:spPr>
          <a:xfrm>
            <a:off x="6400801" y="576164"/>
            <a:ext cx="5181600" cy="4592736"/>
          </a:xfrm>
          <a:prstGeom prst="rect">
            <a:avLst/>
          </a:prstGeom>
          <a:ln>
            <a:noFill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b"/>
          <a:lstStyle/>
          <a:p>
            <a:pPr algn="ctr">
              <a:defRPr/>
            </a:pPr>
            <a:r>
              <a:rPr kumimoji="1" lang="zh-CN" altLang="en-US" sz="1600" b="1" dirty="0" smtClean="0">
                <a:latin typeface="Heiti SC Light" charset="-122"/>
                <a:ea typeface="Heiti SC Light" charset="-122"/>
                <a:cs typeface="Heiti SC Light" charset="-122"/>
              </a:rPr>
              <a:t>执行器</a:t>
            </a:r>
            <a:endParaRPr kumimoji="1" lang="zh-CN" altLang="en-US" sz="1600" b="1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cxnSp>
        <p:nvCxnSpPr>
          <p:cNvPr id="133" name="直线箭头连接符 132"/>
          <p:cNvCxnSpPr/>
          <p:nvPr/>
        </p:nvCxnSpPr>
        <p:spPr>
          <a:xfrm>
            <a:off x="12476487" y="7419060"/>
            <a:ext cx="413345" cy="1"/>
          </a:xfrm>
          <a:prstGeom prst="straightConnector1">
            <a:avLst/>
          </a:prstGeom>
          <a:ln w="28575">
            <a:prstDash val="dash"/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4" name="直线箭头连接符 133"/>
          <p:cNvCxnSpPr/>
          <p:nvPr/>
        </p:nvCxnSpPr>
        <p:spPr>
          <a:xfrm flipH="1">
            <a:off x="12434527" y="7662622"/>
            <a:ext cx="429217" cy="1"/>
          </a:xfrm>
          <a:prstGeom prst="straightConnector1">
            <a:avLst/>
          </a:prstGeom>
          <a:ln w="28575">
            <a:prstDash val="dash"/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圆角矩形 2"/>
          <p:cNvSpPr/>
          <p:nvPr/>
        </p:nvSpPr>
        <p:spPr>
          <a:xfrm>
            <a:off x="4275163" y="870785"/>
            <a:ext cx="1655926" cy="586589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kumimoji="1" lang="zh-CN" altLang="en-US" sz="1400" dirty="0" smtClean="0">
                <a:latin typeface="Heiti SC Light" charset="-122"/>
                <a:ea typeface="Heiti SC Light" charset="-122"/>
                <a:cs typeface="Heiti SC Light" charset="-122"/>
              </a:rPr>
              <a:t>调度器</a:t>
            </a:r>
          </a:p>
          <a:p>
            <a:pPr algn="ctr">
              <a:defRPr/>
            </a:pPr>
            <a:r>
              <a:rPr kumimoji="1" lang="en-US" altLang="zh-CN" sz="1400" dirty="0" smtClean="0">
                <a:latin typeface="Heiti SC Light" charset="-122"/>
                <a:ea typeface="Heiti SC Light" charset="-122"/>
                <a:cs typeface="Heiti SC Light" charset="-122"/>
              </a:rPr>
              <a:t>(quartz)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74" name="圆角矩形 73"/>
          <p:cNvSpPr/>
          <p:nvPr/>
        </p:nvSpPr>
        <p:spPr>
          <a:xfrm>
            <a:off x="4275906" y="2893988"/>
            <a:ext cx="1655182" cy="585805"/>
          </a:xfrm>
          <a:prstGeom prst="roundRect">
            <a:avLst/>
          </a:prstGeom>
          <a:solidFill>
            <a:srgbClr val="58B8D1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kumimoji="1" lang="en-US" altLang="zh-CN" sz="1400" dirty="0">
                <a:latin typeface="Heiti SC Light" charset="-122"/>
                <a:ea typeface="Heiti SC Light" charset="-122"/>
                <a:cs typeface="Heiti SC Light" charset="-122"/>
              </a:rPr>
              <a:t>Rolling</a:t>
            </a:r>
            <a:r>
              <a:rPr kumimoji="1" lang="zh-CN" altLang="en-US" sz="1400" dirty="0" smtClean="0">
                <a:latin typeface="Heiti SC Light" charset="-122"/>
                <a:ea typeface="Heiti SC Light" charset="-122"/>
                <a:cs typeface="Heiti SC Light" charset="-122"/>
              </a:rPr>
              <a:t>日志</a:t>
            </a:r>
          </a:p>
          <a:p>
            <a:pPr algn="ctr">
              <a:defRPr/>
            </a:pPr>
            <a:r>
              <a:rPr kumimoji="1" lang="en-US" altLang="zh-CN" sz="1400" dirty="0" smtClean="0">
                <a:latin typeface="Heiti SC Light" charset="-122"/>
                <a:ea typeface="Heiti SC Light" charset="-122"/>
                <a:cs typeface="Heiti SC Light" charset="-122"/>
              </a:rPr>
              <a:t>(</a:t>
            </a:r>
            <a:r>
              <a:rPr kumimoji="1" lang="zh-CN" altLang="en-US" sz="1400" dirty="0" smtClean="0">
                <a:latin typeface="Heiti SC Light" charset="-122"/>
                <a:ea typeface="Heiti SC Light" charset="-122"/>
                <a:cs typeface="Heiti SC Light" charset="-122"/>
              </a:rPr>
              <a:t>实时</a:t>
            </a:r>
            <a:r>
              <a:rPr kumimoji="1" lang="en-US" altLang="zh-CN" sz="1400" dirty="0" smtClean="0">
                <a:latin typeface="Heiti SC Light" charset="-122"/>
                <a:ea typeface="Heiti SC Light" charset="-122"/>
                <a:cs typeface="Heiti SC Light" charset="-122"/>
              </a:rPr>
              <a:t>)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139" name="圆角矩形 138"/>
          <p:cNvSpPr/>
          <p:nvPr/>
        </p:nvSpPr>
        <p:spPr>
          <a:xfrm>
            <a:off x="4271675" y="1887699"/>
            <a:ext cx="1659413" cy="574484"/>
          </a:xfrm>
          <a:prstGeom prst="roundRect">
            <a:avLst/>
          </a:prstGeom>
          <a:solidFill>
            <a:srgbClr val="58B8D1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kumimoji="1" lang="zh-CN" altLang="en-US" sz="1400" dirty="0">
                <a:latin typeface="Heiti SC Light" charset="-122"/>
                <a:ea typeface="Heiti SC Light" charset="-122"/>
                <a:cs typeface="Heiti SC Light" charset="-122"/>
              </a:rPr>
              <a:t>回调</a:t>
            </a:r>
            <a:r>
              <a:rPr kumimoji="1" lang="zh-CN" altLang="en-US" sz="1400" dirty="0" smtClean="0">
                <a:latin typeface="Heiti SC Light" charset="-122"/>
                <a:ea typeface="Heiti SC Light" charset="-122"/>
                <a:cs typeface="Heiti SC Light" charset="-122"/>
              </a:rPr>
              <a:t>服务</a:t>
            </a:r>
          </a:p>
          <a:p>
            <a:pPr algn="ctr">
              <a:defRPr/>
            </a:pPr>
            <a:r>
              <a:rPr kumimoji="1" lang="en-US" altLang="zh-CN" sz="1400" dirty="0" smtClean="0">
                <a:latin typeface="Heiti SC Light" charset="-122"/>
                <a:ea typeface="Heiti SC Light" charset="-122"/>
                <a:cs typeface="Heiti SC Light" charset="-122"/>
              </a:rPr>
              <a:t>(</a:t>
            </a:r>
            <a:r>
              <a:rPr kumimoji="1" lang="en-US" altLang="zh-CN" sz="1400" dirty="0">
                <a:latin typeface="Heiti SC Light" charset="-122"/>
                <a:ea typeface="Heiti SC Light" charset="-122"/>
                <a:cs typeface="Heiti SC Light" charset="-122"/>
              </a:rPr>
              <a:t>jetty)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153" name="矩形 152"/>
          <p:cNvSpPr/>
          <p:nvPr/>
        </p:nvSpPr>
        <p:spPr>
          <a:xfrm>
            <a:off x="720867" y="2657780"/>
            <a:ext cx="1668047" cy="1961502"/>
          </a:xfrm>
          <a:prstGeom prst="rect">
            <a:avLst/>
          </a:prstGeom>
          <a:solidFill>
            <a:srgbClr val="DEF7FF"/>
          </a:solidFill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t"/>
          <a:lstStyle/>
          <a:p>
            <a:pPr algn="ctr">
              <a:defRPr/>
            </a:pPr>
            <a:r>
              <a:rPr kumimoji="1" lang="zh-CN" altLang="en-US" sz="1400" b="1" dirty="0">
                <a:latin typeface="Heiti SC Light" charset="-122"/>
                <a:ea typeface="Heiti SC Light" charset="-122"/>
                <a:cs typeface="Heiti SC Light" charset="-122"/>
              </a:rPr>
              <a:t>日志管理</a:t>
            </a:r>
          </a:p>
        </p:txBody>
      </p:sp>
      <p:sp>
        <p:nvSpPr>
          <p:cNvPr id="154" name="可选流程 153"/>
          <p:cNvSpPr/>
          <p:nvPr/>
        </p:nvSpPr>
        <p:spPr>
          <a:xfrm>
            <a:off x="823933" y="2979152"/>
            <a:ext cx="1432847" cy="272004"/>
          </a:xfrm>
          <a:prstGeom prst="flowChartAlternateProcess">
            <a:avLst/>
          </a:prstGeom>
          <a:solidFill>
            <a:srgbClr val="4BACC6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zh-CN" altLang="en-US" sz="1400" dirty="0">
                <a:latin typeface="Heiti SC Light" charset="-122"/>
                <a:ea typeface="Heiti SC Light" charset="-122"/>
                <a:cs typeface="Heiti SC Light" charset="-122"/>
              </a:rPr>
              <a:t>调度日志</a:t>
            </a:r>
          </a:p>
        </p:txBody>
      </p:sp>
      <p:sp>
        <p:nvSpPr>
          <p:cNvPr id="155" name="可选流程 154"/>
          <p:cNvSpPr/>
          <p:nvPr/>
        </p:nvSpPr>
        <p:spPr>
          <a:xfrm>
            <a:off x="823932" y="3369943"/>
            <a:ext cx="1432847" cy="275832"/>
          </a:xfrm>
          <a:prstGeom prst="flowChartAlternateProcess">
            <a:avLst/>
          </a:prstGeom>
          <a:solidFill>
            <a:srgbClr val="4BACC6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en-US" altLang="zh-CN" sz="1400" dirty="0">
                <a:latin typeface="Heiti SC Light" charset="-122"/>
                <a:ea typeface="Heiti SC Light" charset="-122"/>
                <a:cs typeface="Heiti SC Light" charset="-122"/>
              </a:rPr>
              <a:t>Rolling</a:t>
            </a:r>
            <a:r>
              <a:rPr kumimoji="1" lang="zh-CN" altLang="en-US" sz="1400" dirty="0">
                <a:latin typeface="Heiti SC Light" charset="-122"/>
                <a:ea typeface="Heiti SC Light" charset="-122"/>
                <a:cs typeface="Heiti SC Light" charset="-122"/>
              </a:rPr>
              <a:t>日志</a:t>
            </a:r>
          </a:p>
        </p:txBody>
      </p:sp>
      <p:sp>
        <p:nvSpPr>
          <p:cNvPr id="156" name="可选流程 155"/>
          <p:cNvSpPr/>
          <p:nvPr/>
        </p:nvSpPr>
        <p:spPr>
          <a:xfrm>
            <a:off x="823931" y="3804303"/>
            <a:ext cx="1432847" cy="263850"/>
          </a:xfrm>
          <a:prstGeom prst="flowChartAlternateProcess">
            <a:avLst/>
          </a:prstGeom>
          <a:solidFill>
            <a:srgbClr val="4BACC6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en-US" altLang="zh-CN" sz="1400" dirty="0">
                <a:latin typeface="Heiti SC Light" charset="-122"/>
                <a:ea typeface="Heiti SC Light" charset="-122"/>
                <a:cs typeface="Heiti SC Light" charset="-122"/>
              </a:rPr>
              <a:t>GLUE</a:t>
            </a:r>
            <a:r>
              <a:rPr kumimoji="1" lang="zh-CN" altLang="en-US" sz="1400" dirty="0">
                <a:latin typeface="Heiti SC Light" charset="-122"/>
                <a:ea typeface="Heiti SC Light" charset="-122"/>
                <a:cs typeface="Heiti SC Light" charset="-122"/>
              </a:rPr>
              <a:t>版本日志</a:t>
            </a:r>
          </a:p>
        </p:txBody>
      </p:sp>
      <p:sp>
        <p:nvSpPr>
          <p:cNvPr id="157" name="可选流程 156"/>
          <p:cNvSpPr/>
          <p:nvPr/>
        </p:nvSpPr>
        <p:spPr>
          <a:xfrm>
            <a:off x="823930" y="4186561"/>
            <a:ext cx="1432847" cy="263850"/>
          </a:xfrm>
          <a:prstGeom prst="flowChartAlternateProcess">
            <a:avLst/>
          </a:prstGeom>
          <a:solidFill>
            <a:srgbClr val="4BACC6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en-US" altLang="zh-CN" sz="1400" dirty="0" smtClean="0">
                <a:latin typeface="Heiti SC Light" charset="-122"/>
                <a:ea typeface="Heiti SC Light" charset="-122"/>
                <a:cs typeface="Heiti SC Light" charset="-122"/>
              </a:rPr>
              <a:t>……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158" name="矩形 157"/>
          <p:cNvSpPr/>
          <p:nvPr/>
        </p:nvSpPr>
        <p:spPr>
          <a:xfrm>
            <a:off x="2384122" y="2645252"/>
            <a:ext cx="1672839" cy="1974030"/>
          </a:xfrm>
          <a:prstGeom prst="rect">
            <a:avLst/>
          </a:prstGeom>
          <a:solidFill>
            <a:srgbClr val="E0EBFF"/>
          </a:solidFill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t"/>
          <a:lstStyle/>
          <a:p>
            <a:pPr algn="ctr">
              <a:defRPr/>
            </a:pPr>
            <a:r>
              <a:rPr kumimoji="1" lang="zh-CN" altLang="en-US" sz="1400" dirty="0" smtClean="0">
                <a:latin typeface="Heiti SC Light" charset="-122"/>
                <a:ea typeface="Heiti SC Light" charset="-122"/>
                <a:cs typeface="Heiti SC Light" charset="-122"/>
              </a:rPr>
              <a:t>其他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159" name="可选流程 158"/>
          <p:cNvSpPr/>
          <p:nvPr/>
        </p:nvSpPr>
        <p:spPr>
          <a:xfrm>
            <a:off x="2463148" y="2972582"/>
            <a:ext cx="1535914" cy="251629"/>
          </a:xfrm>
          <a:prstGeom prst="flowChartAlternateProcess">
            <a:avLst/>
          </a:prstGeom>
          <a:solidFill>
            <a:srgbClr val="6095C9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zh-CN" altLang="en-US" sz="1400" dirty="0" smtClean="0">
                <a:latin typeface="Heiti SC Light" charset="-122"/>
                <a:ea typeface="Heiti SC Light" charset="-122"/>
                <a:cs typeface="Heiti SC Light" charset="-122"/>
              </a:rPr>
              <a:t>运行报表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160" name="可选流程 159"/>
          <p:cNvSpPr/>
          <p:nvPr/>
        </p:nvSpPr>
        <p:spPr>
          <a:xfrm>
            <a:off x="2463148" y="3363264"/>
            <a:ext cx="1535914" cy="281598"/>
          </a:xfrm>
          <a:prstGeom prst="flowChartAlternateProcess">
            <a:avLst/>
          </a:prstGeom>
          <a:solidFill>
            <a:srgbClr val="6095C9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zh-CN" altLang="en-US" sz="1400" dirty="0" smtClean="0">
                <a:latin typeface="Heiti SC Light" charset="-122"/>
                <a:ea typeface="Heiti SC Light" charset="-122"/>
                <a:cs typeface="Heiti SC Light" charset="-122"/>
              </a:rPr>
              <a:t>失败告警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161" name="可选流程 160"/>
          <p:cNvSpPr/>
          <p:nvPr/>
        </p:nvSpPr>
        <p:spPr>
          <a:xfrm>
            <a:off x="2463148" y="3787601"/>
            <a:ext cx="1535914" cy="255324"/>
          </a:xfrm>
          <a:prstGeom prst="flowChartAlternateProcess">
            <a:avLst/>
          </a:prstGeom>
          <a:solidFill>
            <a:srgbClr val="6095C9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zh-CN" altLang="en-US" sz="1400" dirty="0" smtClean="0">
                <a:latin typeface="Heiti SC Light" charset="-122"/>
                <a:ea typeface="Heiti SC Light" charset="-122"/>
                <a:cs typeface="Heiti SC Light" charset="-122"/>
              </a:rPr>
              <a:t>任务依赖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162" name="可选流程 161"/>
          <p:cNvSpPr/>
          <p:nvPr/>
        </p:nvSpPr>
        <p:spPr>
          <a:xfrm>
            <a:off x="2463148" y="4163682"/>
            <a:ext cx="1535914" cy="274201"/>
          </a:xfrm>
          <a:prstGeom prst="flowChartAlternateProcess">
            <a:avLst/>
          </a:prstGeom>
          <a:solidFill>
            <a:srgbClr val="6095C9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en-US" altLang="zh-CN" sz="1400" dirty="0" smtClean="0">
                <a:latin typeface="Heiti SC Light" charset="-122"/>
                <a:ea typeface="Heiti SC Light" charset="-122"/>
                <a:cs typeface="Heiti SC Light" charset="-122"/>
              </a:rPr>
              <a:t>……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30" name="可选流程 29"/>
          <p:cNvSpPr/>
          <p:nvPr/>
        </p:nvSpPr>
        <p:spPr>
          <a:xfrm>
            <a:off x="7014111" y="4054200"/>
            <a:ext cx="1837789" cy="572813"/>
          </a:xfrm>
          <a:prstGeom prst="flowChartAlternateProcess">
            <a:avLst/>
          </a:prstGeom>
          <a:solidFill>
            <a:srgbClr val="9379B3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kumimoji="1" lang="zh-CN" altLang="en-US" sz="1400" dirty="0">
                <a:latin typeface="Heiti SC Light" charset="-122"/>
                <a:ea typeface="Heiti SC Light" charset="-122"/>
                <a:cs typeface="Heiti SC Light" charset="-122"/>
              </a:rPr>
              <a:t>自动注册</a:t>
            </a:r>
          </a:p>
          <a:p>
            <a:pPr algn="ctr">
              <a:defRPr/>
            </a:pPr>
            <a:r>
              <a:rPr kumimoji="1" lang="en-US" altLang="zh-CN" sz="1400" dirty="0" smtClean="0">
                <a:latin typeface="Heiti SC Light" charset="-122"/>
                <a:ea typeface="Heiti SC Light" charset="-122"/>
                <a:cs typeface="Heiti SC Light" charset="-122"/>
              </a:rPr>
              <a:t>(</a:t>
            </a:r>
            <a:r>
              <a:rPr kumimoji="1" lang="zh-CN" altLang="en-US" sz="1400" dirty="0">
                <a:latin typeface="Heiti SC Light" charset="-122"/>
                <a:ea typeface="Heiti SC Light" charset="-122"/>
                <a:cs typeface="Heiti SC Light" charset="-122"/>
              </a:rPr>
              <a:t>执行器</a:t>
            </a:r>
            <a:r>
              <a:rPr kumimoji="1" lang="en-US" altLang="zh-CN" sz="1400" dirty="0" smtClean="0">
                <a:latin typeface="Heiti SC Light" charset="-122"/>
                <a:ea typeface="Heiti SC Light" charset="-122"/>
                <a:cs typeface="Heiti SC Light" charset="-122"/>
              </a:rPr>
              <a:t>)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97" name="可选流程 96"/>
          <p:cNvSpPr/>
          <p:nvPr/>
        </p:nvSpPr>
        <p:spPr>
          <a:xfrm>
            <a:off x="6989368" y="857386"/>
            <a:ext cx="2444679" cy="586589"/>
          </a:xfrm>
          <a:prstGeom prst="flowChartAlternateProcess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zh-CN" altLang="en-US" sz="1400" dirty="0" smtClean="0">
                <a:latin typeface="Heiti SC Light" charset="-122"/>
                <a:ea typeface="Heiti SC Light" charset="-122"/>
                <a:cs typeface="Heiti SC Light" charset="-122"/>
              </a:rPr>
              <a:t>执行器服务</a:t>
            </a:r>
            <a:r>
              <a:rPr kumimoji="1" lang="en-US" altLang="zh-CN" sz="1400" dirty="0" smtClean="0">
                <a:latin typeface="Heiti SC Light" charset="-122"/>
                <a:ea typeface="Heiti SC Light" charset="-122"/>
                <a:cs typeface="Heiti SC Light" charset="-122"/>
              </a:rPr>
              <a:t>(jetty)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cxnSp>
        <p:nvCxnSpPr>
          <p:cNvPr id="99" name="直线箭头连接符 98"/>
          <p:cNvCxnSpPr>
            <a:stCxn id="3" idx="3"/>
          </p:cNvCxnSpPr>
          <p:nvPr/>
        </p:nvCxnSpPr>
        <p:spPr>
          <a:xfrm flipV="1">
            <a:off x="5931089" y="1161234"/>
            <a:ext cx="1041621" cy="2846"/>
          </a:xfrm>
          <a:prstGeom prst="straightConnector1">
            <a:avLst/>
          </a:prstGeom>
          <a:ln w="28575">
            <a:prstDash val="sysDash"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9" name="矩形 168"/>
          <p:cNvSpPr/>
          <p:nvPr/>
        </p:nvSpPr>
        <p:spPr>
          <a:xfrm>
            <a:off x="9895204" y="688297"/>
            <a:ext cx="1588645" cy="1867343"/>
          </a:xfrm>
          <a:prstGeom prst="rect">
            <a:avLst/>
          </a:prstGeom>
          <a:solidFill>
            <a:srgbClr val="DEF7FF"/>
          </a:solidFill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b"/>
          <a:lstStyle/>
          <a:p>
            <a:pPr algn="ctr">
              <a:defRPr/>
            </a:pPr>
            <a:endParaRPr kumimoji="1" lang="zh-CN" altLang="en-US" sz="1600" b="1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cxnSp>
        <p:nvCxnSpPr>
          <p:cNvPr id="171" name="直线箭头连接符 170"/>
          <p:cNvCxnSpPr/>
          <p:nvPr/>
        </p:nvCxnSpPr>
        <p:spPr>
          <a:xfrm>
            <a:off x="9450705" y="1164079"/>
            <a:ext cx="444499" cy="0"/>
          </a:xfrm>
          <a:prstGeom prst="straightConnector1">
            <a:avLst/>
          </a:prstGeom>
          <a:ln w="28575">
            <a:prstDash val="sysDash"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7" name="矩形 176"/>
          <p:cNvSpPr/>
          <p:nvPr/>
        </p:nvSpPr>
        <p:spPr>
          <a:xfrm>
            <a:off x="7014562" y="1699038"/>
            <a:ext cx="2531675" cy="856602"/>
          </a:xfrm>
          <a:prstGeom prst="rect">
            <a:avLst/>
          </a:prstGeom>
          <a:solidFill>
            <a:srgbClr val="E0EBFF"/>
          </a:solidFill>
          <a:ln>
            <a:solidFill>
              <a:srgbClr val="FFF2CD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b"/>
          <a:lstStyle/>
          <a:p>
            <a:pPr algn="ctr">
              <a:defRPr/>
            </a:pPr>
            <a:endParaRPr kumimoji="1" lang="zh-CN" altLang="en-US" sz="1600" b="1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178" name="磁盘 177"/>
          <p:cNvSpPr/>
          <p:nvPr/>
        </p:nvSpPr>
        <p:spPr>
          <a:xfrm>
            <a:off x="7126524" y="1789337"/>
            <a:ext cx="1128362" cy="644066"/>
          </a:xfrm>
          <a:prstGeom prst="flowChartMagneticDisk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zh-CN" altLang="en-US" sz="1400" dirty="0" smtClean="0">
                <a:latin typeface="Heiti SC Light" charset="-122"/>
                <a:ea typeface="Heiti SC Light" charset="-122"/>
                <a:cs typeface="Heiti SC Light" charset="-122"/>
              </a:rPr>
              <a:t>调度结果</a:t>
            </a:r>
          </a:p>
          <a:p>
            <a:pPr algn="ctr"/>
            <a:r>
              <a:rPr kumimoji="1" lang="en-US" altLang="zh-CN" sz="1400" dirty="0" smtClean="0">
                <a:latin typeface="Heiti SC Light" charset="-122"/>
                <a:ea typeface="Heiti SC Light" charset="-122"/>
                <a:cs typeface="Heiti SC Light" charset="-122"/>
              </a:rPr>
              <a:t>(queue)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cxnSp>
        <p:nvCxnSpPr>
          <p:cNvPr id="182" name="直线箭头连接符 181"/>
          <p:cNvCxnSpPr/>
          <p:nvPr/>
        </p:nvCxnSpPr>
        <p:spPr>
          <a:xfrm flipH="1" flipV="1">
            <a:off x="9533537" y="2187570"/>
            <a:ext cx="361667" cy="1"/>
          </a:xfrm>
          <a:prstGeom prst="straightConnector1">
            <a:avLst/>
          </a:prstGeom>
          <a:ln w="28575">
            <a:prstDash val="sysDash"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5" name="直线箭头连接符 184"/>
          <p:cNvCxnSpPr/>
          <p:nvPr/>
        </p:nvCxnSpPr>
        <p:spPr>
          <a:xfrm flipH="1">
            <a:off x="5931088" y="2183395"/>
            <a:ext cx="1083023" cy="11672"/>
          </a:xfrm>
          <a:prstGeom prst="straightConnector1">
            <a:avLst/>
          </a:prstGeom>
          <a:ln w="28575">
            <a:prstDash val="sysDash"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4" name="可选流程 193"/>
          <p:cNvSpPr/>
          <p:nvPr/>
        </p:nvSpPr>
        <p:spPr>
          <a:xfrm>
            <a:off x="10032571" y="1561883"/>
            <a:ext cx="1295671" cy="376213"/>
          </a:xfrm>
          <a:prstGeom prst="flowChartAlternateProcess">
            <a:avLst/>
          </a:prstGeom>
          <a:solidFill>
            <a:srgbClr val="4BACC6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kumimoji="1" lang="en-US" altLang="zh-CN" sz="1400" dirty="0" err="1">
                <a:latin typeface="Heiti SC Light" charset="-122"/>
                <a:ea typeface="Heiti SC Light" charset="-122"/>
                <a:cs typeface="Heiti SC Light" charset="-122"/>
              </a:rPr>
              <a:t>JobHandler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195" name="可选流程 194"/>
          <p:cNvSpPr/>
          <p:nvPr/>
        </p:nvSpPr>
        <p:spPr>
          <a:xfrm>
            <a:off x="10032570" y="2077827"/>
            <a:ext cx="1295671" cy="376213"/>
          </a:xfrm>
          <a:prstGeom prst="flowChartAlternateProcess">
            <a:avLst/>
          </a:prstGeom>
          <a:solidFill>
            <a:srgbClr val="4BACC6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kumimoji="1" lang="zh-CN" altLang="en-US" sz="1400" dirty="0">
                <a:latin typeface="Heiti SC Light" charset="-122"/>
                <a:ea typeface="Heiti SC Light" charset="-122"/>
                <a:cs typeface="Heiti SC Light" charset="-122"/>
              </a:rPr>
              <a:t>任务线程</a:t>
            </a:r>
          </a:p>
        </p:txBody>
      </p:sp>
      <p:sp>
        <p:nvSpPr>
          <p:cNvPr id="196" name="磁盘 195"/>
          <p:cNvSpPr/>
          <p:nvPr/>
        </p:nvSpPr>
        <p:spPr>
          <a:xfrm>
            <a:off x="10032572" y="793337"/>
            <a:ext cx="1295671" cy="663886"/>
          </a:xfrm>
          <a:prstGeom prst="flowChartMagneticDisk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r>
              <a:rPr kumimoji="1" lang="zh-CN" altLang="en-US" sz="1400" dirty="0">
                <a:latin typeface="Heiti SC Light" charset="-122"/>
                <a:ea typeface="Heiti SC Light" charset="-122"/>
                <a:cs typeface="Heiti SC Light" charset="-122"/>
              </a:rPr>
              <a:t>调度请求</a:t>
            </a:r>
          </a:p>
          <a:p>
            <a:pPr algn="ctr"/>
            <a:r>
              <a:rPr kumimoji="1" lang="en-US" altLang="zh-CN" sz="1400" dirty="0">
                <a:latin typeface="Heiti SC Light" charset="-122"/>
                <a:ea typeface="Heiti SC Light" charset="-122"/>
                <a:cs typeface="Heiti SC Light" charset="-122"/>
              </a:rPr>
              <a:t>(queue)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197" name="可选流程 196"/>
          <p:cNvSpPr/>
          <p:nvPr/>
        </p:nvSpPr>
        <p:spPr>
          <a:xfrm>
            <a:off x="8392252" y="1850828"/>
            <a:ext cx="1066971" cy="554033"/>
          </a:xfrm>
          <a:prstGeom prst="flowChartAlternateProcess">
            <a:avLst/>
          </a:prstGeom>
          <a:solidFill>
            <a:srgbClr val="6095C9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kumimoji="1" lang="zh-CN" altLang="en-US" sz="1400" dirty="0">
                <a:latin typeface="Heiti SC Light" charset="-122"/>
                <a:ea typeface="Heiti SC Light" charset="-122"/>
                <a:cs typeface="Heiti SC Light" charset="-122"/>
              </a:rPr>
              <a:t>回调线程</a:t>
            </a:r>
          </a:p>
        </p:txBody>
      </p:sp>
      <p:sp>
        <p:nvSpPr>
          <p:cNvPr id="203" name="圆角矩形 202"/>
          <p:cNvSpPr/>
          <p:nvPr/>
        </p:nvSpPr>
        <p:spPr>
          <a:xfrm>
            <a:off x="7014111" y="2893987"/>
            <a:ext cx="4447045" cy="585805"/>
          </a:xfrm>
          <a:prstGeom prst="roundRect">
            <a:avLst/>
          </a:prstGeom>
          <a:solidFill>
            <a:srgbClr val="58B8D1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kumimoji="1" lang="zh-CN" altLang="en-US" sz="1400" dirty="0" smtClean="0">
                <a:latin typeface="Heiti SC Light" charset="-122"/>
                <a:ea typeface="Heiti SC Light" charset="-122"/>
                <a:cs typeface="Heiti SC Light" charset="-122"/>
              </a:rPr>
              <a:t>任务执行日志</a:t>
            </a:r>
            <a:r>
              <a:rPr kumimoji="1" lang="en-US" altLang="zh-CN" sz="1400" dirty="0" smtClean="0">
                <a:latin typeface="Heiti SC Light" charset="-122"/>
                <a:ea typeface="Heiti SC Light" charset="-122"/>
                <a:cs typeface="Heiti SC Light" charset="-122"/>
              </a:rPr>
              <a:t>/</a:t>
            </a:r>
            <a:r>
              <a:rPr kumimoji="1" lang="zh-CN" altLang="en-US" sz="1400" dirty="0" smtClean="0">
                <a:latin typeface="Heiti SC Light" charset="-122"/>
                <a:ea typeface="Heiti SC Light" charset="-122"/>
                <a:cs typeface="Heiti SC Light" charset="-122"/>
              </a:rPr>
              <a:t>回调日志</a:t>
            </a:r>
          </a:p>
          <a:p>
            <a:pPr algn="ctr">
              <a:defRPr/>
            </a:pPr>
            <a:r>
              <a:rPr kumimoji="1" lang="en-US" altLang="zh-CN" sz="1400" dirty="0" smtClean="0">
                <a:latin typeface="Heiti SC Light" charset="-122"/>
                <a:ea typeface="Heiti SC Light" charset="-122"/>
                <a:cs typeface="Heiti SC Light" charset="-122"/>
              </a:rPr>
              <a:t>(</a:t>
            </a:r>
            <a:r>
              <a:rPr kumimoji="1" lang="en-US" altLang="zh-CN" sz="1400" dirty="0">
                <a:latin typeface="Heiti SC Light" charset="-122"/>
                <a:ea typeface="Heiti SC Light" charset="-122"/>
                <a:cs typeface="Heiti SC Light" charset="-122"/>
              </a:rPr>
              <a:t>Log</a:t>
            </a:r>
            <a:r>
              <a:rPr kumimoji="1" lang="zh-CN" altLang="en-US" sz="1400" dirty="0">
                <a:latin typeface="Heiti SC Light" charset="-122"/>
                <a:ea typeface="Heiti SC Light" charset="-122"/>
                <a:cs typeface="Heiti SC Light" charset="-122"/>
              </a:rPr>
              <a:t>文件</a:t>
            </a:r>
            <a:r>
              <a:rPr kumimoji="1" lang="en-US" altLang="zh-CN" sz="1400" dirty="0" smtClean="0">
                <a:latin typeface="Heiti SC Light" charset="-122"/>
                <a:ea typeface="Heiti SC Light" charset="-122"/>
                <a:cs typeface="Heiti SC Light" charset="-122"/>
              </a:rPr>
              <a:t>)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cxnSp>
        <p:nvCxnSpPr>
          <p:cNvPr id="204" name="直线箭头连接符 203"/>
          <p:cNvCxnSpPr/>
          <p:nvPr/>
        </p:nvCxnSpPr>
        <p:spPr>
          <a:xfrm>
            <a:off x="10668000" y="2555640"/>
            <a:ext cx="0" cy="338347"/>
          </a:xfrm>
          <a:prstGeom prst="straightConnector1">
            <a:avLst/>
          </a:prstGeom>
          <a:ln w="28575">
            <a:prstDash val="sysDash"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7" name="直线箭头连接符 206"/>
          <p:cNvCxnSpPr>
            <a:stCxn id="203" idx="1"/>
            <a:endCxn id="74" idx="3"/>
          </p:cNvCxnSpPr>
          <p:nvPr/>
        </p:nvCxnSpPr>
        <p:spPr>
          <a:xfrm flipH="1">
            <a:off x="5931088" y="3186890"/>
            <a:ext cx="1083023" cy="1"/>
          </a:xfrm>
          <a:prstGeom prst="straightConnector1">
            <a:avLst/>
          </a:prstGeom>
          <a:ln w="28575">
            <a:prstDash val="sysDash"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7" name="圆角矩形 56"/>
          <p:cNvSpPr/>
          <p:nvPr/>
        </p:nvSpPr>
        <p:spPr>
          <a:xfrm>
            <a:off x="9546237" y="4047703"/>
            <a:ext cx="1937612" cy="571579"/>
          </a:xfrm>
          <a:prstGeom prst="roundRect">
            <a:avLst/>
          </a:prstGeom>
          <a:solidFill>
            <a:srgbClr val="58B8D1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kumimoji="1" lang="zh-CN" altLang="en-US" sz="1400" dirty="0">
                <a:latin typeface="Heiti SC Light" charset="-122"/>
                <a:ea typeface="Heiti SC Light" charset="-122"/>
                <a:cs typeface="Heiti SC Light" charset="-122"/>
              </a:rPr>
              <a:t>自研</a:t>
            </a:r>
            <a:r>
              <a:rPr kumimoji="1" lang="en-US" altLang="zh-CN" sz="1400" dirty="0">
                <a:latin typeface="Heiti SC Light" charset="-122"/>
                <a:ea typeface="Heiti SC Light" charset="-122"/>
                <a:cs typeface="Heiti SC Light" charset="-122"/>
              </a:rPr>
              <a:t>RPC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78395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171</TotalTime>
  <Words>227</Words>
  <Application>Microsoft Macintosh PowerPoint</Application>
  <PresentationFormat>宽屏</PresentationFormat>
  <Paragraphs>281</Paragraphs>
  <Slides>4</Slides>
  <Notes>3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4</vt:i4>
      </vt:variant>
    </vt:vector>
  </HeadingPairs>
  <TitlesOfParts>
    <vt:vector size="12" baseType="lpstr">
      <vt:lpstr>Arial</vt:lpstr>
      <vt:lpstr>Calibri</vt:lpstr>
      <vt:lpstr>Calibri Light</vt:lpstr>
      <vt:lpstr>Heiti SC Light</vt:lpstr>
      <vt:lpstr>ＭＳ Ｐゴシック</vt:lpstr>
      <vt:lpstr>宋体</vt:lpstr>
      <vt:lpstr>微软雅黑</vt:lpstr>
      <vt:lpstr>Office 主题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lastModifiedBy>Microsoft Office 用户</cp:lastModifiedBy>
  <cp:revision>387</cp:revision>
  <dcterms:created xsi:type="dcterms:W3CDTF">2015-05-05T08:02:00Z</dcterms:created>
  <dcterms:modified xsi:type="dcterms:W3CDTF">2017-05-07T10:29:47Z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2052-10.1.0.5777</vt:lpwstr>
  </property>
</Properties>
</file>